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Poppins" charset="1" panose="00000500000000000000"/>
      <p:regular r:id="rId23"/>
    </p:embeddedFont>
    <p:embeddedFont>
      <p:font typeface="Pattanakarn SemiExpanded Medium" charset="1" panose="00000000000000000000"/>
      <p:regular r:id="rId24"/>
    </p:embeddedFont>
    <p:embeddedFont>
      <p:font typeface="Now Bold" charset="1" panose="00000800000000000000"/>
      <p:regular r:id="rId25"/>
    </p:embeddedFont>
    <p:embeddedFont>
      <p:font typeface="DM Sans" charset="1" panose="00000000000000000000"/>
      <p:regular r:id="rId26"/>
    </p:embeddedFont>
    <p:embeddedFont>
      <p:font typeface="DM Sans Bold" charset="1" panose="00000000000000000000"/>
      <p:regular r:id="rId27"/>
    </p:embeddedFont>
    <p:embeddedFont>
      <p:font typeface="Poppins Bold" charset="1" panose="00000800000000000000"/>
      <p:regular r:id="rId28"/>
    </p:embeddedFont>
    <p:embeddedFont>
      <p:font typeface="Open Sans" charset="1" panose="020B0606030504020204"/>
      <p:regular r:id="rId29"/>
    </p:embeddedFont>
    <p:embeddedFont>
      <p:font typeface="Open Sans Bold" charset="1" panose="020B0806030504020204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svg" Type="http://schemas.openxmlformats.org/officeDocument/2006/relationships/image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4.jpeg" Type="http://schemas.openxmlformats.org/officeDocument/2006/relationships/image"/><Relationship Id="rId6" Target="../media/image32.png" Type="http://schemas.openxmlformats.org/officeDocument/2006/relationships/image"/><Relationship Id="rId7" Target="../media/image35.png" Type="http://schemas.openxmlformats.org/officeDocument/2006/relationships/image"/><Relationship Id="rId8" Target="../media/image36.sv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5.png" Type="http://schemas.openxmlformats.org/officeDocument/2006/relationships/image"/><Relationship Id="rId6" Target="../media/image46.svg" Type="http://schemas.openxmlformats.org/officeDocument/2006/relationships/image"/><Relationship Id="rId7" Target="../media/image47.png" Type="http://schemas.openxmlformats.org/officeDocument/2006/relationships/image"/><Relationship Id="rId8" Target="../media/image48.pn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jpeg" Type="http://schemas.openxmlformats.org/officeDocument/2006/relationships/image"/><Relationship Id="rId6" Target="../media/image5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jpe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30.png" Type="http://schemas.openxmlformats.org/officeDocument/2006/relationships/image"/><Relationship Id="rId12" Target="../media/image31.png" Type="http://schemas.openxmlformats.org/officeDocument/2006/relationships/image"/><Relationship Id="rId13" Target="../media/image32.png" Type="http://schemas.openxmlformats.org/officeDocument/2006/relationships/image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028533" y="2456101"/>
            <a:ext cx="12230934" cy="5374798"/>
            <a:chOff x="0" y="0"/>
            <a:chExt cx="1240630" cy="5451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40630" cy="545186"/>
            </a:xfrm>
            <a:custGeom>
              <a:avLst/>
              <a:gdLst/>
              <a:ahLst/>
              <a:cxnLst/>
              <a:rect r="r" b="b" t="t" l="l"/>
              <a:pathLst>
                <a:path h="545186" w="1240630">
                  <a:moveTo>
                    <a:pt x="1240630" y="272593"/>
                  </a:moveTo>
                  <a:lnTo>
                    <a:pt x="1037430" y="545186"/>
                  </a:lnTo>
                  <a:lnTo>
                    <a:pt x="203200" y="545186"/>
                  </a:lnTo>
                  <a:lnTo>
                    <a:pt x="0" y="272593"/>
                  </a:lnTo>
                  <a:lnTo>
                    <a:pt x="203200" y="0"/>
                  </a:lnTo>
                  <a:lnTo>
                    <a:pt x="1037430" y="0"/>
                  </a:lnTo>
                  <a:lnTo>
                    <a:pt x="1240630" y="2725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14300" y="-57150"/>
              <a:ext cx="1012030" cy="6023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707094" y="-1076774"/>
            <a:ext cx="4516498" cy="3881366"/>
            <a:chOff x="0" y="0"/>
            <a:chExt cx="812800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gradFill>
                <a:gsLst>
                  <a:gs pos="0">
                    <a:srgbClr val="0063D8">
                      <a:alpha val="63000"/>
                    </a:srgbClr>
                  </a:gs>
                  <a:gs pos="100000">
                    <a:srgbClr val="03428B">
                      <a:alpha val="63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783390" y="730113"/>
            <a:ext cx="475910" cy="275162"/>
          </a:xfrm>
          <a:custGeom>
            <a:avLst/>
            <a:gdLst/>
            <a:ahLst/>
            <a:cxnLst/>
            <a:rect r="r" b="b" t="t" l="l"/>
            <a:pathLst>
              <a:path h="275162" w="475910">
                <a:moveTo>
                  <a:pt x="0" y="0"/>
                </a:moveTo>
                <a:lnTo>
                  <a:pt x="475910" y="0"/>
                </a:lnTo>
                <a:lnTo>
                  <a:pt x="475910" y="275162"/>
                </a:lnTo>
                <a:lnTo>
                  <a:pt x="0" y="275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561512" y="8455578"/>
            <a:ext cx="3164976" cy="612434"/>
            <a:chOff x="0" y="0"/>
            <a:chExt cx="912711" cy="17661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12711" cy="176613"/>
            </a:xfrm>
            <a:custGeom>
              <a:avLst/>
              <a:gdLst/>
              <a:ahLst/>
              <a:cxnLst/>
              <a:rect r="r" b="b" t="t" l="l"/>
              <a:pathLst>
                <a:path h="176613" w="912711">
                  <a:moveTo>
                    <a:pt x="0" y="0"/>
                  </a:moveTo>
                  <a:lnTo>
                    <a:pt x="912711" y="0"/>
                  </a:lnTo>
                  <a:lnTo>
                    <a:pt x="912711" y="176613"/>
                  </a:lnTo>
                  <a:lnTo>
                    <a:pt x="0" y="176613"/>
                  </a:lnTo>
                  <a:close/>
                </a:path>
              </a:pathLst>
            </a:custGeom>
            <a:gradFill rotWithShape="true">
              <a:gsLst>
                <a:gs pos="0">
                  <a:srgbClr val="0063D8">
                    <a:alpha val="100000"/>
                  </a:srgbClr>
                </a:gs>
                <a:gs pos="100000">
                  <a:srgbClr val="03428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912711" cy="2432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Poppins"/>
                </a:rPr>
                <a:t>Telecomunicaciones 3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04112" y="2238883"/>
            <a:ext cx="1316557" cy="1131417"/>
            <a:chOff x="0" y="0"/>
            <a:chExt cx="812800" cy="6985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0063D8">
                    <a:alpha val="100000"/>
                  </a:srgbClr>
                </a:gs>
                <a:gs pos="100000">
                  <a:srgbClr val="03428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3187540" y="3253289"/>
            <a:ext cx="11912921" cy="1890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15"/>
              </a:lnSpc>
              <a:spcBef>
                <a:spcPct val="0"/>
              </a:spcBef>
            </a:pPr>
            <a:r>
              <a:rPr lang="en-US" sz="11082">
                <a:solidFill>
                  <a:srgbClr val="FFFFFF"/>
                </a:solidFill>
                <a:latin typeface="Pattanakarn SemiExpanded Medium"/>
              </a:rPr>
              <a:t>Load Balancer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019564" y="5417407"/>
            <a:ext cx="8248873" cy="1850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53"/>
              </a:lnSpc>
            </a:pPr>
            <a:r>
              <a:rPr lang="en-US" sz="2609" spc="438">
                <a:solidFill>
                  <a:srgbClr val="FFFFFF"/>
                </a:solidFill>
                <a:latin typeface="Poppins"/>
              </a:rPr>
              <a:t>Darcy Vanessa Mina</a:t>
            </a:r>
          </a:p>
          <a:p>
            <a:pPr algn="ctr">
              <a:lnSpc>
                <a:spcPts val="3653"/>
              </a:lnSpc>
            </a:pPr>
            <a:r>
              <a:rPr lang="en-US" sz="2609" spc="438">
                <a:solidFill>
                  <a:srgbClr val="FFFFFF"/>
                </a:solidFill>
                <a:latin typeface="Poppins"/>
              </a:rPr>
              <a:t>Juan Camilo Moreno</a:t>
            </a:r>
          </a:p>
          <a:p>
            <a:pPr algn="ctr">
              <a:lnSpc>
                <a:spcPts val="3653"/>
              </a:lnSpc>
            </a:pPr>
            <a:r>
              <a:rPr lang="en-US" sz="2609" spc="438">
                <a:solidFill>
                  <a:srgbClr val="FFFFFF"/>
                </a:solidFill>
                <a:latin typeface="Poppins"/>
              </a:rPr>
              <a:t>Julian Andres Salinas</a:t>
            </a:r>
          </a:p>
          <a:p>
            <a:pPr algn="ctr">
              <a:lnSpc>
                <a:spcPts val="3653"/>
              </a:lnSpc>
              <a:spcBef>
                <a:spcPct val="0"/>
              </a:spcBef>
            </a:pPr>
            <a:r>
              <a:rPr lang="en-US" sz="2609" spc="438">
                <a:solidFill>
                  <a:srgbClr val="FFFFFF"/>
                </a:solidFill>
                <a:latin typeface="Poppins"/>
              </a:rPr>
              <a:t>Miguel Rojas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689730" y="9201150"/>
            <a:ext cx="490854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</a:rPr>
              <a:t>Universidad Autónoma de Occidente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2020669" y="2926999"/>
            <a:ext cx="1031682" cy="886602"/>
            <a:chOff x="0" y="0"/>
            <a:chExt cx="812800" cy="6985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5897034" y="6755235"/>
            <a:ext cx="1316557" cy="1131417"/>
            <a:chOff x="0" y="0"/>
            <a:chExt cx="812800" cy="6985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0063D8">
                    <a:alpha val="100000"/>
                  </a:srgbClr>
                </a:gs>
                <a:gs pos="100000">
                  <a:srgbClr val="03428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4996518" y="6249686"/>
            <a:ext cx="1031682" cy="886602"/>
            <a:chOff x="0" y="0"/>
            <a:chExt cx="812800" cy="6985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-1422896" y="7084024"/>
            <a:ext cx="5570573" cy="4787211"/>
            <a:chOff x="0" y="0"/>
            <a:chExt cx="812800" cy="6985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gradFill>
                <a:gsLst>
                  <a:gs pos="0">
                    <a:srgbClr val="0063D8">
                      <a:alpha val="63000"/>
                    </a:srgbClr>
                  </a:gs>
                  <a:gs pos="100000">
                    <a:srgbClr val="03428B">
                      <a:alpha val="63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833408" y="7984516"/>
            <a:ext cx="8165851" cy="7017528"/>
            <a:chOff x="0" y="0"/>
            <a:chExt cx="812800" cy="698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gradFill>
                <a:gsLst>
                  <a:gs pos="0">
                    <a:srgbClr val="0063D8">
                      <a:alpha val="63000"/>
                    </a:srgbClr>
                  </a:gs>
                  <a:gs pos="100000">
                    <a:srgbClr val="03428B">
                      <a:alpha val="63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783390" y="730113"/>
            <a:ext cx="475910" cy="275162"/>
          </a:xfrm>
          <a:custGeom>
            <a:avLst/>
            <a:gdLst/>
            <a:ahLst/>
            <a:cxnLst/>
            <a:rect r="r" b="b" t="t" l="l"/>
            <a:pathLst>
              <a:path h="275162" w="475910">
                <a:moveTo>
                  <a:pt x="0" y="0"/>
                </a:moveTo>
                <a:lnTo>
                  <a:pt x="475910" y="0"/>
                </a:lnTo>
                <a:lnTo>
                  <a:pt x="475910" y="275162"/>
                </a:lnTo>
                <a:lnTo>
                  <a:pt x="0" y="275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06287" y="1232913"/>
            <a:ext cx="9364325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latin typeface="Pattanakarn SemiExpanded Medium"/>
              </a:rPr>
              <a:t>Diseño de la solución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712333" y="1005275"/>
            <a:ext cx="1316557" cy="1131417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0063D8">
                    <a:alpha val="100000"/>
                  </a:srgbClr>
                </a:gs>
                <a:gs pos="100000">
                  <a:srgbClr val="03428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680313" y="2036859"/>
            <a:ext cx="1031682" cy="886602"/>
            <a:chOff x="0" y="0"/>
            <a:chExt cx="812800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602366" y="2502990"/>
            <a:ext cx="7548188" cy="145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Open Sans Bold"/>
              </a:rPr>
              <a:t>Métodos de Balanceo de Carga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06287" y="4500459"/>
            <a:ext cx="5532829" cy="207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ns"/>
              </a:rPr>
              <a:t>Round-Robin (byrequest): Distribuye las solicitudes de manera equitativa en un orden ciclico entre los servidores miembro.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377586" y="6364237"/>
            <a:ext cx="5532829" cy="2884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ns"/>
              </a:rPr>
              <a:t>Least Connections (bytraffic): Dirige las solicitudes al servidor que tiene el menor número de solicitudes en el momento y considera la carga actual.</a:t>
            </a:r>
          </a:p>
          <a:p>
            <a:pPr algn="just">
              <a:lnSpc>
                <a:spcPts val="335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1910414" y="4107394"/>
            <a:ext cx="5532829" cy="2465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</a:p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ns"/>
              </a:rPr>
              <a:t>Least Response Time (bybusyness): Mide el tiempo de respuesta de cada servidor y distribuye las solicitudes al que responde más rapidamente.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668588"/>
            <a:ext cx="2277652" cy="355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8"/>
              </a:lnSpc>
              <a:spcBef>
                <a:spcPct val="0"/>
              </a:spcBef>
            </a:pPr>
            <a:r>
              <a:rPr lang="en-US" sz="2113">
                <a:solidFill>
                  <a:srgbClr val="FFFFFF"/>
                </a:solidFill>
                <a:latin typeface="Pattanakarn SemiExpanded Medium"/>
              </a:rPr>
              <a:t>Load Balancer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749152" y="7507064"/>
            <a:ext cx="8165851" cy="7017528"/>
            <a:chOff x="0" y="0"/>
            <a:chExt cx="812800" cy="698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gradFill>
                <a:gsLst>
                  <a:gs pos="0">
                    <a:srgbClr val="0063D8">
                      <a:alpha val="63000"/>
                    </a:srgbClr>
                  </a:gs>
                  <a:gs pos="100000">
                    <a:srgbClr val="03428B">
                      <a:alpha val="63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783390" y="730113"/>
            <a:ext cx="475910" cy="275162"/>
          </a:xfrm>
          <a:custGeom>
            <a:avLst/>
            <a:gdLst/>
            <a:ahLst/>
            <a:cxnLst/>
            <a:rect r="r" b="b" t="t" l="l"/>
            <a:pathLst>
              <a:path h="275162" w="475910">
                <a:moveTo>
                  <a:pt x="0" y="0"/>
                </a:moveTo>
                <a:lnTo>
                  <a:pt x="475910" y="0"/>
                </a:lnTo>
                <a:lnTo>
                  <a:pt x="475910" y="275162"/>
                </a:lnTo>
                <a:lnTo>
                  <a:pt x="0" y="275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158097"/>
            <a:ext cx="11324217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latin typeface="Pattanakarn SemiExpanded Medium"/>
              </a:rPr>
              <a:t>Implementación de la solución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5619348" y="7057824"/>
            <a:ext cx="1717609" cy="1476071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0063D8">
                    <a:alpha val="34000"/>
                  </a:srgbClr>
                </a:gs>
                <a:gs pos="100000">
                  <a:srgbClr val="03428B">
                    <a:alpha val="34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907293" y="6068417"/>
            <a:ext cx="1151310" cy="989407"/>
            <a:chOff x="0" y="0"/>
            <a:chExt cx="812800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711995" y="140980"/>
            <a:ext cx="1316557" cy="1131417"/>
            <a:chOff x="0" y="0"/>
            <a:chExt cx="812800" cy="698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0063D8">
                    <a:alpha val="34000"/>
                  </a:srgbClr>
                </a:gs>
                <a:gs pos="100000">
                  <a:srgbClr val="03428B">
                    <a:alpha val="34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764569" y="1559407"/>
            <a:ext cx="1031682" cy="886602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028700" y="3460589"/>
            <a:ext cx="7735869" cy="2670172"/>
          </a:xfrm>
          <a:custGeom>
            <a:avLst/>
            <a:gdLst/>
            <a:ahLst/>
            <a:cxnLst/>
            <a:rect r="r" b="b" t="t" l="l"/>
            <a:pathLst>
              <a:path h="2670172" w="7735869">
                <a:moveTo>
                  <a:pt x="0" y="0"/>
                </a:moveTo>
                <a:lnTo>
                  <a:pt x="7735869" y="0"/>
                </a:lnTo>
                <a:lnTo>
                  <a:pt x="7735869" y="2670171"/>
                </a:lnTo>
                <a:lnTo>
                  <a:pt x="0" y="26701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28700" y="2717639"/>
            <a:ext cx="408932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Bold"/>
              </a:rPr>
              <a:t>Estructura requerida: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668588"/>
            <a:ext cx="2277652" cy="355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8"/>
              </a:lnSpc>
              <a:spcBef>
                <a:spcPct val="0"/>
              </a:spcBef>
            </a:pPr>
            <a:r>
              <a:rPr lang="en-US" sz="2113">
                <a:solidFill>
                  <a:srgbClr val="FFFFFF"/>
                </a:solidFill>
                <a:latin typeface="Pattanakarn SemiExpanded Medium"/>
              </a:rPr>
              <a:t>Load Balancer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058603" y="2717639"/>
            <a:ext cx="413950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Bold"/>
              </a:rPr>
              <a:t>Balanceador de Carga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058603" y="3422489"/>
            <a:ext cx="5532829" cy="668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ns Bold"/>
              </a:rPr>
              <a:t>Instalación y configuración de Apache2.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Open Sans Bold"/>
              </a:rPr>
              <a:t>Modulos: </a:t>
            </a: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Open Sans"/>
              </a:rPr>
              <a:t>mod_proxy</a:t>
            </a: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Open Sans"/>
              </a:rPr>
              <a:t>mod_proxy_http</a:t>
            </a: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Open Sans"/>
              </a:rPr>
              <a:t>mod_proxy_balancer</a:t>
            </a: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Open Sans"/>
              </a:rPr>
              <a:t>mod_lbmethod_byrequests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Open Sans Bold"/>
              </a:rPr>
              <a:t>Creación y habilitación del sitio “loadBalancer.conf”:</a:t>
            </a: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Open Sans"/>
              </a:rPr>
              <a:t>Metodo de balanceo</a:t>
            </a: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Open Sans"/>
              </a:rPr>
              <a:t>Direcciones IP de los servidores backend</a:t>
            </a: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Open Sans"/>
              </a:rPr>
              <a:t>Definir grupo de servidores cluster</a:t>
            </a:r>
          </a:p>
          <a:p>
            <a:pPr algn="just"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749152" y="7507064"/>
            <a:ext cx="8165851" cy="7017528"/>
            <a:chOff x="0" y="0"/>
            <a:chExt cx="812800" cy="698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gradFill>
                <a:gsLst>
                  <a:gs pos="0">
                    <a:srgbClr val="0063D8">
                      <a:alpha val="63000"/>
                    </a:srgbClr>
                  </a:gs>
                  <a:gs pos="100000">
                    <a:srgbClr val="03428B">
                      <a:alpha val="63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783390" y="730113"/>
            <a:ext cx="475910" cy="275162"/>
          </a:xfrm>
          <a:custGeom>
            <a:avLst/>
            <a:gdLst/>
            <a:ahLst/>
            <a:cxnLst/>
            <a:rect r="r" b="b" t="t" l="l"/>
            <a:pathLst>
              <a:path h="275162" w="475910">
                <a:moveTo>
                  <a:pt x="0" y="0"/>
                </a:moveTo>
                <a:lnTo>
                  <a:pt x="475910" y="0"/>
                </a:lnTo>
                <a:lnTo>
                  <a:pt x="475910" y="275162"/>
                </a:lnTo>
                <a:lnTo>
                  <a:pt x="0" y="275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158097"/>
            <a:ext cx="11324217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latin typeface="Pattanakarn SemiExpanded Medium"/>
              </a:rPr>
              <a:t>Implementación de la solución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4791350" y="6319789"/>
            <a:ext cx="1717609" cy="1476071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0063D8">
                    <a:alpha val="34000"/>
                  </a:srgbClr>
                </a:gs>
                <a:gs pos="100000">
                  <a:srgbClr val="03428B">
                    <a:alpha val="34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711995" y="140980"/>
            <a:ext cx="1316557" cy="1131417"/>
            <a:chOff x="0" y="0"/>
            <a:chExt cx="812800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0063D8">
                    <a:alpha val="34000"/>
                  </a:srgbClr>
                </a:gs>
                <a:gs pos="100000">
                  <a:srgbClr val="03428B">
                    <a:alpha val="34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764569" y="1559407"/>
            <a:ext cx="1031682" cy="886602"/>
            <a:chOff x="0" y="0"/>
            <a:chExt cx="812800" cy="698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9711995" y="3738974"/>
            <a:ext cx="373939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Bold"/>
              </a:rPr>
              <a:t>Servidores Backend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280410" y="4615274"/>
            <a:ext cx="7502980" cy="2734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Open Sans"/>
              </a:rPr>
              <a:t>Instalación de Apache en ambos servidores web.</a:t>
            </a:r>
          </a:p>
          <a:p>
            <a:pPr algn="just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Open Sans"/>
              </a:rPr>
              <a:t>Configuración de la página web por defecto en cada servidor.</a:t>
            </a:r>
          </a:p>
          <a:p>
            <a:pPr algn="just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Open Sans"/>
              </a:rPr>
              <a:t>Establecimiento de un archivo de índice HTML en el directorio raíz de cada servidor.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668588"/>
            <a:ext cx="2277652" cy="355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8"/>
              </a:lnSpc>
              <a:spcBef>
                <a:spcPct val="0"/>
              </a:spcBef>
            </a:pPr>
            <a:r>
              <a:rPr lang="en-US" sz="2113">
                <a:solidFill>
                  <a:srgbClr val="FFFFFF"/>
                </a:solidFill>
                <a:latin typeface="Pattanakarn SemiExpanded Medium"/>
              </a:rPr>
              <a:t>Load Balancer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806440" y="4196174"/>
            <a:ext cx="5821729" cy="319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</a:pPr>
          </a:p>
          <a:p>
            <a:pPr algn="just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Open Sans Bold"/>
              </a:rPr>
              <a:t>Configuración del DNS por medio de Bind9 </a:t>
            </a:r>
          </a:p>
          <a:p>
            <a:pPr algn="just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Open Sans"/>
              </a:rPr>
              <a:t>Sitio web:  www.balanceo-carga.com.</a:t>
            </a:r>
          </a:p>
          <a:p>
            <a:pPr algn="just">
              <a:lnSpc>
                <a:spcPts val="3639"/>
              </a:lnSpc>
            </a:pPr>
          </a:p>
          <a:p>
            <a:pPr algn="just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sz="2599">
                <a:solidFill>
                  <a:srgbClr val="FFFFFF"/>
                </a:solidFill>
                <a:latin typeface="Open Sans Bold"/>
              </a:rPr>
              <a:t>Configuración certificado SSL</a:t>
            </a:r>
          </a:p>
          <a:p>
            <a:pPr algn="just">
              <a:lnSpc>
                <a:spcPts val="3639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2057076" y="3738974"/>
            <a:ext cx="5320457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Bold"/>
              </a:rPr>
              <a:t>Configuraciones adicionales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806426" y="418295"/>
            <a:ext cx="475910" cy="275162"/>
          </a:xfrm>
          <a:custGeom>
            <a:avLst/>
            <a:gdLst/>
            <a:ahLst/>
            <a:cxnLst/>
            <a:rect r="r" b="b" t="t" l="l"/>
            <a:pathLst>
              <a:path h="275162" w="475910">
                <a:moveTo>
                  <a:pt x="0" y="0"/>
                </a:moveTo>
                <a:lnTo>
                  <a:pt x="475910" y="0"/>
                </a:lnTo>
                <a:lnTo>
                  <a:pt x="475910" y="275162"/>
                </a:lnTo>
                <a:lnTo>
                  <a:pt x="0" y="275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485719" y="-760181"/>
            <a:ext cx="4203969" cy="11807362"/>
            <a:chOff x="0" y="0"/>
            <a:chExt cx="651305" cy="182926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51305" cy="1829269"/>
            </a:xfrm>
            <a:custGeom>
              <a:avLst/>
              <a:gdLst/>
              <a:ahLst/>
              <a:cxnLst/>
              <a:rect r="r" b="b" t="t" l="l"/>
              <a:pathLst>
                <a:path h="1829269" w="651305">
                  <a:moveTo>
                    <a:pt x="0" y="0"/>
                  </a:moveTo>
                  <a:lnTo>
                    <a:pt x="651305" y="0"/>
                  </a:lnTo>
                  <a:lnTo>
                    <a:pt x="651305" y="1829269"/>
                  </a:lnTo>
                  <a:lnTo>
                    <a:pt x="0" y="1829269"/>
                  </a:lnTo>
                  <a:close/>
                </a:path>
              </a:pathLst>
            </a:custGeom>
            <a:blipFill>
              <a:blip r:embed="rId5"/>
              <a:stretch>
                <a:fillRect l="-92878" t="0" r="-228678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054083" y="495119"/>
            <a:ext cx="1316557" cy="1131417"/>
            <a:chOff x="0" y="0"/>
            <a:chExt cx="812800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0063D8">
                    <a:alpha val="100000"/>
                  </a:srgbClr>
                </a:gs>
                <a:gs pos="100000">
                  <a:srgbClr val="03428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34018" y="6369540"/>
            <a:ext cx="1316557" cy="1131417"/>
            <a:chOff x="0" y="0"/>
            <a:chExt cx="812800" cy="698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0063D8">
                    <a:alpha val="100000"/>
                  </a:srgbClr>
                </a:gs>
                <a:gs pos="100000">
                  <a:srgbClr val="03428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562798" y="8133966"/>
            <a:ext cx="1031682" cy="886602"/>
            <a:chOff x="0" y="0"/>
            <a:chExt cx="812800" cy="698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450657" y="5520911"/>
            <a:ext cx="3115794" cy="2698137"/>
            <a:chOff x="0" y="0"/>
            <a:chExt cx="4282440" cy="3708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6"/>
              <a:stretch>
                <a:fillRect l="0" t="-7739" r="0" b="-7739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0234018" y="605157"/>
            <a:ext cx="911341" cy="911341"/>
          </a:xfrm>
          <a:custGeom>
            <a:avLst/>
            <a:gdLst/>
            <a:ahLst/>
            <a:cxnLst/>
            <a:rect r="r" b="b" t="t" l="l"/>
            <a:pathLst>
              <a:path h="911341" w="911341">
                <a:moveTo>
                  <a:pt x="0" y="0"/>
                </a:moveTo>
                <a:lnTo>
                  <a:pt x="911341" y="0"/>
                </a:lnTo>
                <a:lnTo>
                  <a:pt x="911341" y="911341"/>
                </a:lnTo>
                <a:lnTo>
                  <a:pt x="0" y="9113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483430" y="6541608"/>
            <a:ext cx="817733" cy="817733"/>
          </a:xfrm>
          <a:custGeom>
            <a:avLst/>
            <a:gdLst/>
            <a:ahLst/>
            <a:cxnLst/>
            <a:rect r="r" b="b" t="t" l="l"/>
            <a:pathLst>
              <a:path h="817733" w="817733">
                <a:moveTo>
                  <a:pt x="0" y="0"/>
                </a:moveTo>
                <a:lnTo>
                  <a:pt x="817733" y="0"/>
                </a:lnTo>
                <a:lnTo>
                  <a:pt x="817733" y="817732"/>
                </a:lnTo>
                <a:lnTo>
                  <a:pt x="0" y="8177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14350" y="1993745"/>
            <a:ext cx="6013315" cy="1191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40"/>
              </a:lnSpc>
            </a:pPr>
            <a:r>
              <a:rPr lang="en-US" sz="8000">
                <a:solidFill>
                  <a:srgbClr val="FFFFFF"/>
                </a:solidFill>
                <a:latin typeface="Pattanakarn SemiExpanded Medium"/>
              </a:rPr>
              <a:t>Pruebas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14350" y="3432175"/>
            <a:ext cx="4988408" cy="231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39"/>
              </a:lnSpc>
            </a:pPr>
            <a:r>
              <a:rPr lang="en-US" sz="2199">
                <a:solidFill>
                  <a:srgbClr val="FFFFFF"/>
                </a:solidFill>
                <a:latin typeface="Poppins"/>
              </a:rPr>
              <a:t>Para evaluar el rendimiento del sistema, se realizaron diversas pruebas de carga utilizando Artillery, instalado en el servidor principal.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551266" y="668023"/>
            <a:ext cx="6153531" cy="535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69"/>
              </a:lnSpc>
            </a:pPr>
            <a:r>
              <a:rPr lang="en-US" sz="2100">
                <a:solidFill>
                  <a:srgbClr val="FFFFFF"/>
                </a:solidFill>
                <a:latin typeface="Poppins"/>
              </a:rPr>
              <a:t>Configuración 1:</a:t>
            </a:r>
          </a:p>
          <a:p>
            <a:pPr algn="just" marL="453390" indent="-226695" lvl="1">
              <a:lnSpc>
                <a:spcPts val="3569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</a:rPr>
              <a:t>Tasa de llegada: 80 usuarios por segundo.</a:t>
            </a:r>
          </a:p>
          <a:p>
            <a:pPr algn="just" marL="453390" indent="-226695" lvl="1">
              <a:lnSpc>
                <a:spcPts val="3569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</a:rPr>
              <a:t>Objetivo: Evaluar el manejo de una carga significativa con recursos estándar.</a:t>
            </a:r>
          </a:p>
          <a:p>
            <a:pPr algn="just">
              <a:lnSpc>
                <a:spcPts val="3569"/>
              </a:lnSpc>
            </a:pPr>
            <a:r>
              <a:rPr lang="en-US" sz="2100">
                <a:solidFill>
                  <a:srgbClr val="FFFFFF"/>
                </a:solidFill>
                <a:latin typeface="Poppins"/>
              </a:rPr>
              <a:t>Configuración 2:</a:t>
            </a:r>
          </a:p>
          <a:p>
            <a:pPr algn="just" marL="453390" indent="-226695" lvl="1">
              <a:lnSpc>
                <a:spcPts val="3569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</a:rPr>
              <a:t>Tasa de llegada: Incremento gradual hasta 150 usuarios por segundo.</a:t>
            </a:r>
          </a:p>
          <a:p>
            <a:pPr algn="just" marL="453390" indent="-226695" lvl="1">
              <a:lnSpc>
                <a:spcPts val="3569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</a:rPr>
              <a:t>Objetivo: Determinar la capacidad máxima del servidor backend.</a:t>
            </a:r>
          </a:p>
          <a:p>
            <a:pPr algn="just">
              <a:lnSpc>
                <a:spcPts val="3569"/>
              </a:lnSpc>
            </a:pPr>
            <a:r>
              <a:rPr lang="en-US" sz="2100">
                <a:solidFill>
                  <a:srgbClr val="FFFFFF"/>
                </a:solidFill>
                <a:latin typeface="Poppins"/>
              </a:rPr>
              <a:t>Indicadores de desempeño: </a:t>
            </a:r>
          </a:p>
          <a:p>
            <a:pPr algn="just" marL="453390" indent="-226695" lvl="1">
              <a:lnSpc>
                <a:spcPts val="3569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</a:rPr>
              <a:t>Errores/Timeouts </a:t>
            </a:r>
          </a:p>
          <a:p>
            <a:pPr algn="just" marL="453390" indent="-226695" lvl="1">
              <a:lnSpc>
                <a:spcPts val="3569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</a:rPr>
              <a:t>Peticiones vs Respuestas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551266" y="302582"/>
            <a:ext cx="3197252" cy="337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0"/>
              </a:lnSpc>
              <a:spcBef>
                <a:spcPct val="0"/>
              </a:spcBef>
            </a:pPr>
            <a:r>
              <a:rPr lang="en-US" sz="1921">
                <a:solidFill>
                  <a:srgbClr val="FFFFFF"/>
                </a:solidFill>
                <a:latin typeface="Poppins Bold"/>
              </a:rPr>
              <a:t>Variando Parámetros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708527" y="6623962"/>
            <a:ext cx="6153531" cy="3562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69"/>
              </a:lnSpc>
            </a:pPr>
            <a:r>
              <a:rPr lang="en-US" sz="2100">
                <a:solidFill>
                  <a:srgbClr val="FFFFFF"/>
                </a:solidFill>
                <a:latin typeface="Poppins"/>
              </a:rPr>
              <a:t>Se añade un tercer servidor al clúster.</a:t>
            </a:r>
          </a:p>
          <a:p>
            <a:pPr algn="just">
              <a:lnSpc>
                <a:spcPts val="3569"/>
              </a:lnSpc>
            </a:pPr>
            <a:r>
              <a:rPr lang="en-US" sz="2100">
                <a:solidFill>
                  <a:srgbClr val="FFFFFF"/>
                </a:solidFill>
                <a:latin typeface="Poppins"/>
              </a:rPr>
              <a:t>Expectativas:</a:t>
            </a:r>
          </a:p>
          <a:p>
            <a:pPr algn="just" marL="453390" indent="-226695" lvl="1">
              <a:lnSpc>
                <a:spcPts val="3569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</a:rPr>
              <a:t>Reducción de tiempos de respuesta promedios y máximos.</a:t>
            </a:r>
          </a:p>
          <a:p>
            <a:pPr algn="just" marL="453390" indent="-226695" lvl="1">
              <a:lnSpc>
                <a:spcPts val="3569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</a:rPr>
              <a:t>Disminución de errores y timeouts.</a:t>
            </a:r>
          </a:p>
          <a:p>
            <a:pPr algn="just" marL="453390" indent="-226695" lvl="1">
              <a:lnSpc>
                <a:spcPts val="3569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</a:rPr>
              <a:t>Mejora en la capacidad de manejo de solicitudes simultáneas sin degradar el rendimiento.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708527" y="6204158"/>
            <a:ext cx="4951023" cy="337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0"/>
              </a:lnSpc>
              <a:spcBef>
                <a:spcPct val="0"/>
              </a:spcBef>
            </a:pPr>
            <a:r>
              <a:rPr lang="en-US" sz="1921">
                <a:solidFill>
                  <a:srgbClr val="FFFFFF"/>
                </a:solidFill>
                <a:latin typeface="Poppins Bold"/>
              </a:rPr>
              <a:t>Agregando Servidores Backend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28700" y="668588"/>
            <a:ext cx="2277652" cy="355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8"/>
              </a:lnSpc>
              <a:spcBef>
                <a:spcPct val="0"/>
              </a:spcBef>
            </a:pPr>
            <a:r>
              <a:rPr lang="en-US" sz="2113">
                <a:solidFill>
                  <a:srgbClr val="FFFFFF"/>
                </a:solidFill>
                <a:latin typeface="Pattanakarn SemiExpanded Medium"/>
              </a:rPr>
              <a:t>Load Balancer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833408" y="7984516"/>
            <a:ext cx="8165851" cy="7017528"/>
            <a:chOff x="0" y="0"/>
            <a:chExt cx="812800" cy="698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gradFill>
                <a:gsLst>
                  <a:gs pos="0">
                    <a:srgbClr val="0063D8">
                      <a:alpha val="63000"/>
                    </a:srgbClr>
                  </a:gs>
                  <a:gs pos="100000">
                    <a:srgbClr val="03428B">
                      <a:alpha val="63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004704" y="-734374"/>
            <a:ext cx="6839707" cy="5877874"/>
            <a:chOff x="0" y="0"/>
            <a:chExt cx="812800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gradFill>
                <a:gsLst>
                  <a:gs pos="0">
                    <a:srgbClr val="0063D8">
                      <a:alpha val="26000"/>
                    </a:srgbClr>
                  </a:gs>
                  <a:gs pos="100000">
                    <a:srgbClr val="03428B">
                      <a:alpha val="26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783390" y="730113"/>
            <a:ext cx="475910" cy="275162"/>
          </a:xfrm>
          <a:custGeom>
            <a:avLst/>
            <a:gdLst/>
            <a:ahLst/>
            <a:cxnLst/>
            <a:rect r="r" b="b" t="t" l="l"/>
            <a:pathLst>
              <a:path h="275162" w="475910">
                <a:moveTo>
                  <a:pt x="0" y="0"/>
                </a:moveTo>
                <a:lnTo>
                  <a:pt x="475910" y="0"/>
                </a:lnTo>
                <a:lnTo>
                  <a:pt x="475910" y="275162"/>
                </a:lnTo>
                <a:lnTo>
                  <a:pt x="0" y="275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496834" y="1394804"/>
            <a:ext cx="1031682" cy="886602"/>
            <a:chOff x="0" y="0"/>
            <a:chExt cx="812800" cy="698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82357" y="2430639"/>
            <a:ext cx="8214477" cy="3588849"/>
          </a:xfrm>
          <a:custGeom>
            <a:avLst/>
            <a:gdLst/>
            <a:ahLst/>
            <a:cxnLst/>
            <a:rect r="r" b="b" t="t" l="l"/>
            <a:pathLst>
              <a:path h="3588849" w="8214477">
                <a:moveTo>
                  <a:pt x="0" y="0"/>
                </a:moveTo>
                <a:lnTo>
                  <a:pt x="8214477" y="0"/>
                </a:lnTo>
                <a:lnTo>
                  <a:pt x="8214477" y="3588849"/>
                </a:lnTo>
                <a:lnTo>
                  <a:pt x="0" y="35888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528516" y="2430639"/>
            <a:ext cx="8324819" cy="3588849"/>
          </a:xfrm>
          <a:custGeom>
            <a:avLst/>
            <a:gdLst/>
            <a:ahLst/>
            <a:cxnLst/>
            <a:rect r="r" b="b" t="t" l="l"/>
            <a:pathLst>
              <a:path h="3588849" w="8324819">
                <a:moveTo>
                  <a:pt x="0" y="0"/>
                </a:moveTo>
                <a:lnTo>
                  <a:pt x="8324819" y="0"/>
                </a:lnTo>
                <a:lnTo>
                  <a:pt x="8324819" y="3588849"/>
                </a:lnTo>
                <a:lnTo>
                  <a:pt x="0" y="35888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092588" y="6473520"/>
            <a:ext cx="8102824" cy="3588849"/>
          </a:xfrm>
          <a:custGeom>
            <a:avLst/>
            <a:gdLst/>
            <a:ahLst/>
            <a:cxnLst/>
            <a:rect r="r" b="b" t="t" l="l"/>
            <a:pathLst>
              <a:path h="3588849" w="8102824">
                <a:moveTo>
                  <a:pt x="0" y="0"/>
                </a:moveTo>
                <a:lnTo>
                  <a:pt x="8102824" y="0"/>
                </a:lnTo>
                <a:lnTo>
                  <a:pt x="8102824" y="3588849"/>
                </a:lnTo>
                <a:lnTo>
                  <a:pt x="0" y="35888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328548" y="418853"/>
            <a:ext cx="11630903" cy="1191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40"/>
              </a:lnSpc>
            </a:pPr>
            <a:r>
              <a:rPr lang="en-US" sz="8000">
                <a:solidFill>
                  <a:srgbClr val="FFFFFF"/>
                </a:solidFill>
                <a:latin typeface="Pattanakarn SemiExpanded Medium"/>
              </a:rPr>
              <a:t>Resultados - Apache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668588"/>
            <a:ext cx="2277652" cy="355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8"/>
              </a:lnSpc>
              <a:spcBef>
                <a:spcPct val="0"/>
              </a:spcBef>
            </a:pPr>
            <a:r>
              <a:rPr lang="en-US" sz="2113">
                <a:solidFill>
                  <a:srgbClr val="FFFFFF"/>
                </a:solidFill>
                <a:latin typeface="Pattanakarn SemiExpanded Medium"/>
              </a:rPr>
              <a:t>Load Balancer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39687" y="6136071"/>
            <a:ext cx="4951023" cy="332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0"/>
              </a:lnSpc>
              <a:spcBef>
                <a:spcPct val="0"/>
              </a:spcBef>
            </a:pPr>
            <a:r>
              <a:rPr lang="en-US" sz="1921">
                <a:solidFill>
                  <a:srgbClr val="FFFFFF"/>
                </a:solidFill>
                <a:latin typeface="Poppins Bold"/>
              </a:rPr>
              <a:t>1 servidor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832367" y="5993790"/>
            <a:ext cx="4951023" cy="332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0"/>
              </a:lnSpc>
              <a:spcBef>
                <a:spcPct val="0"/>
              </a:spcBef>
            </a:pPr>
            <a:r>
              <a:rPr lang="en-US" sz="1921">
                <a:solidFill>
                  <a:srgbClr val="FFFFFF"/>
                </a:solidFill>
                <a:latin typeface="Poppins Bold"/>
              </a:rPr>
              <a:t>2 servidores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719900" y="9730182"/>
            <a:ext cx="4951023" cy="332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0"/>
              </a:lnSpc>
              <a:spcBef>
                <a:spcPct val="0"/>
              </a:spcBef>
            </a:pPr>
            <a:r>
              <a:rPr lang="en-US" sz="1921">
                <a:solidFill>
                  <a:srgbClr val="FFFFFF"/>
                </a:solidFill>
                <a:latin typeface="Poppins Bold"/>
              </a:rPr>
              <a:t>3 servidores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833408" y="7984516"/>
            <a:ext cx="8165851" cy="7017528"/>
            <a:chOff x="0" y="0"/>
            <a:chExt cx="812800" cy="698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gradFill>
                <a:gsLst>
                  <a:gs pos="0">
                    <a:srgbClr val="0063D8">
                      <a:alpha val="63000"/>
                    </a:srgbClr>
                  </a:gs>
                  <a:gs pos="100000">
                    <a:srgbClr val="03428B">
                      <a:alpha val="63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004704" y="-734374"/>
            <a:ext cx="6839707" cy="5877874"/>
            <a:chOff x="0" y="0"/>
            <a:chExt cx="812800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gradFill>
                <a:gsLst>
                  <a:gs pos="0">
                    <a:srgbClr val="0063D8">
                      <a:alpha val="26000"/>
                    </a:srgbClr>
                  </a:gs>
                  <a:gs pos="100000">
                    <a:srgbClr val="03428B">
                      <a:alpha val="26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783390" y="730113"/>
            <a:ext cx="475910" cy="275162"/>
          </a:xfrm>
          <a:custGeom>
            <a:avLst/>
            <a:gdLst/>
            <a:ahLst/>
            <a:cxnLst/>
            <a:rect r="r" b="b" t="t" l="l"/>
            <a:pathLst>
              <a:path h="275162" w="475910">
                <a:moveTo>
                  <a:pt x="0" y="0"/>
                </a:moveTo>
                <a:lnTo>
                  <a:pt x="475910" y="0"/>
                </a:lnTo>
                <a:lnTo>
                  <a:pt x="475910" y="275162"/>
                </a:lnTo>
                <a:lnTo>
                  <a:pt x="0" y="275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496834" y="1394804"/>
            <a:ext cx="1031682" cy="886602"/>
            <a:chOff x="0" y="0"/>
            <a:chExt cx="812800" cy="698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727991" y="2281406"/>
            <a:ext cx="8284215" cy="3701805"/>
          </a:xfrm>
          <a:custGeom>
            <a:avLst/>
            <a:gdLst/>
            <a:ahLst/>
            <a:cxnLst/>
            <a:rect r="r" b="b" t="t" l="l"/>
            <a:pathLst>
              <a:path h="3701805" w="8284215">
                <a:moveTo>
                  <a:pt x="0" y="0"/>
                </a:moveTo>
                <a:lnTo>
                  <a:pt x="8284215" y="0"/>
                </a:lnTo>
                <a:lnTo>
                  <a:pt x="8284215" y="3701805"/>
                </a:lnTo>
                <a:lnTo>
                  <a:pt x="0" y="37018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012206" y="2281406"/>
            <a:ext cx="8547804" cy="3701805"/>
          </a:xfrm>
          <a:custGeom>
            <a:avLst/>
            <a:gdLst/>
            <a:ahLst/>
            <a:cxnLst/>
            <a:rect r="r" b="b" t="t" l="l"/>
            <a:pathLst>
              <a:path h="3701805" w="8547804">
                <a:moveTo>
                  <a:pt x="0" y="0"/>
                </a:moveTo>
                <a:lnTo>
                  <a:pt x="8547803" y="0"/>
                </a:lnTo>
                <a:lnTo>
                  <a:pt x="8547803" y="3701805"/>
                </a:lnTo>
                <a:lnTo>
                  <a:pt x="0" y="37018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468021" y="6111517"/>
            <a:ext cx="9351959" cy="3745998"/>
          </a:xfrm>
          <a:custGeom>
            <a:avLst/>
            <a:gdLst/>
            <a:ahLst/>
            <a:cxnLst/>
            <a:rect r="r" b="b" t="t" l="l"/>
            <a:pathLst>
              <a:path h="3745998" w="9351959">
                <a:moveTo>
                  <a:pt x="0" y="0"/>
                </a:moveTo>
                <a:lnTo>
                  <a:pt x="9351958" y="0"/>
                </a:lnTo>
                <a:lnTo>
                  <a:pt x="9351958" y="3745999"/>
                </a:lnTo>
                <a:lnTo>
                  <a:pt x="0" y="37459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328548" y="418853"/>
            <a:ext cx="11630903" cy="1191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40"/>
              </a:lnSpc>
            </a:pPr>
            <a:r>
              <a:rPr lang="en-US" sz="8000">
                <a:solidFill>
                  <a:srgbClr val="FFFFFF"/>
                </a:solidFill>
                <a:latin typeface="Pattanakarn SemiExpanded Medium"/>
              </a:rPr>
              <a:t>Resultados - Docker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668588"/>
            <a:ext cx="2277652" cy="355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8"/>
              </a:lnSpc>
              <a:spcBef>
                <a:spcPct val="0"/>
              </a:spcBef>
            </a:pPr>
            <a:r>
              <a:rPr lang="en-US" sz="2113">
                <a:solidFill>
                  <a:srgbClr val="FFFFFF"/>
                </a:solidFill>
                <a:latin typeface="Pattanakarn SemiExpanded Medium"/>
              </a:rPr>
              <a:t>Load Balancer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20594" y="6063892"/>
            <a:ext cx="4951023" cy="332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0"/>
              </a:lnSpc>
              <a:spcBef>
                <a:spcPct val="0"/>
              </a:spcBef>
            </a:pPr>
            <a:r>
              <a:rPr lang="en-US" sz="1921">
                <a:solidFill>
                  <a:srgbClr val="FFFFFF"/>
                </a:solidFill>
                <a:latin typeface="Poppins Bold"/>
              </a:rPr>
              <a:t>1 servidor - 1 replica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038505" y="6063892"/>
            <a:ext cx="4951023" cy="332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0"/>
              </a:lnSpc>
              <a:spcBef>
                <a:spcPct val="0"/>
              </a:spcBef>
            </a:pPr>
            <a:r>
              <a:rPr lang="en-US" sz="1921">
                <a:solidFill>
                  <a:srgbClr val="FFFFFF"/>
                </a:solidFill>
                <a:latin typeface="Poppins Bold"/>
              </a:rPr>
              <a:t>2 servidores - 6 replicas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83390" y="730113"/>
            <a:ext cx="475910" cy="275162"/>
          </a:xfrm>
          <a:custGeom>
            <a:avLst/>
            <a:gdLst/>
            <a:ahLst/>
            <a:cxnLst/>
            <a:rect r="r" b="b" t="t" l="l"/>
            <a:pathLst>
              <a:path h="275162" w="475910">
                <a:moveTo>
                  <a:pt x="0" y="0"/>
                </a:moveTo>
                <a:lnTo>
                  <a:pt x="475910" y="0"/>
                </a:lnTo>
                <a:lnTo>
                  <a:pt x="475910" y="275162"/>
                </a:lnTo>
                <a:lnTo>
                  <a:pt x="0" y="275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078444" y="8331122"/>
            <a:ext cx="5570573" cy="4787211"/>
            <a:chOff x="0" y="0"/>
            <a:chExt cx="812800" cy="698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gradFill>
                <a:gsLst>
                  <a:gs pos="0">
                    <a:srgbClr val="0063D8">
                      <a:alpha val="63000"/>
                    </a:srgbClr>
                  </a:gs>
                  <a:gs pos="100000">
                    <a:srgbClr val="03428B">
                      <a:alpha val="63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846472" y="-2963377"/>
            <a:ext cx="5570573" cy="4787211"/>
            <a:chOff x="0" y="0"/>
            <a:chExt cx="812800" cy="6985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gradFill>
                <a:gsLst>
                  <a:gs pos="0">
                    <a:srgbClr val="0063D8">
                      <a:alpha val="63000"/>
                    </a:srgbClr>
                  </a:gs>
                  <a:gs pos="100000">
                    <a:srgbClr val="03428B">
                      <a:alpha val="63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975780" y="1038225"/>
            <a:ext cx="6336440" cy="959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1"/>
              </a:lnSpc>
            </a:pPr>
            <a:r>
              <a:rPr lang="en-US" sz="6399">
                <a:solidFill>
                  <a:srgbClr val="FFFFFF"/>
                </a:solidFill>
                <a:latin typeface="Pattanakarn SemiExpanded Medium"/>
              </a:rPr>
              <a:t>Conclusiones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3445260" y="8809818"/>
            <a:ext cx="958527" cy="823735"/>
            <a:chOff x="0" y="0"/>
            <a:chExt cx="812800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0063D8">
                    <a:alpha val="100000"/>
                  </a:srgbClr>
                </a:gs>
                <a:gs pos="100000">
                  <a:srgbClr val="03428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832943" y="8417812"/>
            <a:ext cx="751122" cy="645496"/>
            <a:chOff x="0" y="0"/>
            <a:chExt cx="812800" cy="698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7616548" y="7064657"/>
            <a:ext cx="2440501" cy="2404720"/>
          </a:xfrm>
          <a:custGeom>
            <a:avLst/>
            <a:gdLst/>
            <a:ahLst/>
            <a:cxnLst/>
            <a:rect r="r" b="b" t="t" l="l"/>
            <a:pathLst>
              <a:path h="2404720" w="2440501">
                <a:moveTo>
                  <a:pt x="0" y="0"/>
                </a:moveTo>
                <a:lnTo>
                  <a:pt x="2440501" y="0"/>
                </a:lnTo>
                <a:lnTo>
                  <a:pt x="2440501" y="2404720"/>
                </a:lnTo>
                <a:lnTo>
                  <a:pt x="0" y="24047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487913" y="3071143"/>
            <a:ext cx="2581830" cy="2581830"/>
          </a:xfrm>
          <a:custGeom>
            <a:avLst/>
            <a:gdLst/>
            <a:ahLst/>
            <a:cxnLst/>
            <a:rect r="r" b="b" t="t" l="l"/>
            <a:pathLst>
              <a:path h="2581830" w="2581830">
                <a:moveTo>
                  <a:pt x="0" y="0"/>
                </a:moveTo>
                <a:lnTo>
                  <a:pt x="2581830" y="0"/>
                </a:lnTo>
                <a:lnTo>
                  <a:pt x="2581830" y="2581830"/>
                </a:lnTo>
                <a:lnTo>
                  <a:pt x="0" y="25818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747860" y="5652973"/>
            <a:ext cx="4709125" cy="2823368"/>
          </a:xfrm>
          <a:custGeom>
            <a:avLst/>
            <a:gdLst/>
            <a:ahLst/>
            <a:cxnLst/>
            <a:rect r="r" b="b" t="t" l="l"/>
            <a:pathLst>
              <a:path h="2823368" w="4709125">
                <a:moveTo>
                  <a:pt x="0" y="0"/>
                </a:moveTo>
                <a:lnTo>
                  <a:pt x="4709125" y="0"/>
                </a:lnTo>
                <a:lnTo>
                  <a:pt x="4709125" y="2823368"/>
                </a:lnTo>
                <a:lnTo>
                  <a:pt x="0" y="28233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931069" y="5574790"/>
            <a:ext cx="2488174" cy="2488174"/>
          </a:xfrm>
          <a:custGeom>
            <a:avLst/>
            <a:gdLst/>
            <a:ahLst/>
            <a:cxnLst/>
            <a:rect r="r" b="b" t="t" l="l"/>
            <a:pathLst>
              <a:path h="2488174" w="2488174">
                <a:moveTo>
                  <a:pt x="0" y="0"/>
                </a:moveTo>
                <a:lnTo>
                  <a:pt x="2488174" y="0"/>
                </a:lnTo>
                <a:lnTo>
                  <a:pt x="2488174" y="2488174"/>
                </a:lnTo>
                <a:lnTo>
                  <a:pt x="0" y="24881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6689730" y="9737715"/>
            <a:ext cx="490854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</a:rPr>
              <a:t>www.reallygreatsite.com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668588"/>
            <a:ext cx="2277652" cy="355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8"/>
              </a:lnSpc>
              <a:spcBef>
                <a:spcPct val="0"/>
              </a:spcBef>
            </a:pPr>
            <a:r>
              <a:rPr lang="en-US" sz="2113">
                <a:solidFill>
                  <a:srgbClr val="FFFFFF"/>
                </a:solidFill>
                <a:latin typeface="Pattanakarn SemiExpanded Medium"/>
              </a:rPr>
              <a:t>Load Balancer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212709" y="5557723"/>
            <a:ext cx="313223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Eficiencia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689730" y="2081193"/>
            <a:ext cx="429413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Escalabilidad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312220" y="3408923"/>
            <a:ext cx="5580405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Alta Disponibilidad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74532" y="3408923"/>
            <a:ext cx="5601248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Fácil Implementación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83390" y="730113"/>
            <a:ext cx="475910" cy="275162"/>
          </a:xfrm>
          <a:custGeom>
            <a:avLst/>
            <a:gdLst/>
            <a:ahLst/>
            <a:cxnLst/>
            <a:rect r="r" b="b" t="t" l="l"/>
            <a:pathLst>
              <a:path h="275162" w="475910">
                <a:moveTo>
                  <a:pt x="0" y="0"/>
                </a:moveTo>
                <a:lnTo>
                  <a:pt x="475910" y="0"/>
                </a:lnTo>
                <a:lnTo>
                  <a:pt x="475910" y="275162"/>
                </a:lnTo>
                <a:lnTo>
                  <a:pt x="0" y="275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689730" y="9201150"/>
            <a:ext cx="4908540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</a:rPr>
              <a:t>Universidad Autónoma de Occidente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15298" y="2640776"/>
            <a:ext cx="10610862" cy="1890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515"/>
              </a:lnSpc>
              <a:spcBef>
                <a:spcPct val="0"/>
              </a:spcBef>
            </a:pPr>
            <a:r>
              <a:rPr lang="en-US" sz="11082">
                <a:solidFill>
                  <a:srgbClr val="FFFFFF"/>
                </a:solidFill>
                <a:latin typeface="Pattanakarn SemiExpanded Medium"/>
              </a:rPr>
              <a:t>Gracias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15298" y="4685903"/>
            <a:ext cx="8248873" cy="457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3"/>
              </a:lnSpc>
              <a:spcBef>
                <a:spcPct val="0"/>
              </a:spcBef>
            </a:pPr>
            <a:r>
              <a:rPr lang="en-US" sz="2609" spc="438">
                <a:solidFill>
                  <a:srgbClr val="FFFFFF"/>
                </a:solidFill>
                <a:latin typeface="Poppins"/>
              </a:rPr>
              <a:t>Por su atención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672659" y="2107310"/>
            <a:ext cx="9814653" cy="8499047"/>
            <a:chOff x="0" y="0"/>
            <a:chExt cx="4282440" cy="3708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7730" t="0" r="-773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750044" y="6356834"/>
            <a:ext cx="5939686" cy="5143500"/>
            <a:chOff x="0" y="0"/>
            <a:chExt cx="4282440" cy="3708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6"/>
              <a:stretch>
                <a:fillRect l="-15109" t="0" r="-15109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829212" y="1297051"/>
            <a:ext cx="5570573" cy="4787211"/>
            <a:chOff x="0" y="0"/>
            <a:chExt cx="812800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gradFill>
                <a:gsLst>
                  <a:gs pos="0">
                    <a:srgbClr val="0063D8">
                      <a:alpha val="63000"/>
                    </a:srgbClr>
                  </a:gs>
                  <a:gs pos="100000">
                    <a:srgbClr val="03428B">
                      <a:alpha val="63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891010" y="5807843"/>
            <a:ext cx="1316557" cy="1131417"/>
            <a:chOff x="0" y="0"/>
            <a:chExt cx="812800" cy="698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0063D8">
                    <a:alpha val="100000"/>
                  </a:srgbClr>
                </a:gs>
                <a:gs pos="100000">
                  <a:srgbClr val="03428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112318" y="6495959"/>
            <a:ext cx="1031682" cy="886602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373172" y="984118"/>
            <a:ext cx="1316557" cy="1131417"/>
            <a:chOff x="0" y="0"/>
            <a:chExt cx="812800" cy="6985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0063D8">
                    <a:alpha val="100000"/>
                  </a:srgbClr>
                </a:gs>
                <a:gs pos="100000">
                  <a:srgbClr val="03428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4472657" y="478568"/>
            <a:ext cx="1031682" cy="886602"/>
            <a:chOff x="0" y="0"/>
            <a:chExt cx="812800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028700" y="668588"/>
            <a:ext cx="2277652" cy="355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8"/>
              </a:lnSpc>
              <a:spcBef>
                <a:spcPct val="0"/>
              </a:spcBef>
            </a:pPr>
            <a:r>
              <a:rPr lang="en-US" sz="2113">
                <a:solidFill>
                  <a:srgbClr val="FFFFFF"/>
                </a:solidFill>
                <a:latin typeface="Pattanakarn SemiExpanded Medium"/>
              </a:rPr>
              <a:t>Load Balancer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29274" y="3084143"/>
            <a:ext cx="2944692" cy="2942940"/>
            <a:chOff x="0" y="0"/>
            <a:chExt cx="991873" cy="9912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91873" cy="991283"/>
            </a:xfrm>
            <a:custGeom>
              <a:avLst/>
              <a:gdLst/>
              <a:ahLst/>
              <a:cxnLst/>
              <a:rect r="r" b="b" t="t" l="l"/>
              <a:pathLst>
                <a:path h="991283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2095265" y="4837980"/>
            <a:ext cx="2482729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5149874" y="3084143"/>
            <a:ext cx="2944692" cy="2942940"/>
            <a:chOff x="0" y="0"/>
            <a:chExt cx="991873" cy="99128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91873" cy="991283"/>
            </a:xfrm>
            <a:custGeom>
              <a:avLst/>
              <a:gdLst/>
              <a:ahLst/>
              <a:cxnLst/>
              <a:rect r="r" b="b" t="t" l="l"/>
              <a:pathLst>
                <a:path h="991283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 flipV="true">
            <a:off x="5315865" y="4837980"/>
            <a:ext cx="2482729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1929274" y="6224387"/>
            <a:ext cx="2944692" cy="3033913"/>
            <a:chOff x="0" y="0"/>
            <a:chExt cx="991873" cy="102192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91873" cy="1021926"/>
            </a:xfrm>
            <a:custGeom>
              <a:avLst/>
              <a:gdLst/>
              <a:ahLst/>
              <a:cxnLst/>
              <a:rect r="r" b="b" t="t" l="l"/>
              <a:pathLst>
                <a:path h="1021926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1021926"/>
                  </a:lnTo>
                  <a:lnTo>
                    <a:pt x="0" y="1021926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991873" cy="10600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2095265" y="7978224"/>
            <a:ext cx="2482729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5149874" y="6224387"/>
            <a:ext cx="2944692" cy="2942940"/>
            <a:chOff x="0" y="0"/>
            <a:chExt cx="991873" cy="99128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91873" cy="991283"/>
            </a:xfrm>
            <a:custGeom>
              <a:avLst/>
              <a:gdLst/>
              <a:ahLst/>
              <a:cxnLst/>
              <a:rect r="r" b="b" t="t" l="l"/>
              <a:pathLst>
                <a:path h="991283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18" id="18"/>
          <p:cNvSpPr/>
          <p:nvPr/>
        </p:nvSpPr>
        <p:spPr>
          <a:xfrm flipV="true">
            <a:off x="5315865" y="7978224"/>
            <a:ext cx="2482729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10000675" y="1509629"/>
            <a:ext cx="6992751" cy="8074770"/>
            <a:chOff x="0" y="0"/>
            <a:chExt cx="54991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10143550" y="1698193"/>
            <a:ext cx="6697476" cy="7733806"/>
            <a:chOff x="0" y="0"/>
            <a:chExt cx="54991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3"/>
              <a:stretch>
                <a:fillRect l="-26982" t="0" r="-26982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8373645" y="3084143"/>
            <a:ext cx="2944692" cy="2942940"/>
            <a:chOff x="0" y="0"/>
            <a:chExt cx="991873" cy="99128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91873" cy="991283"/>
            </a:xfrm>
            <a:custGeom>
              <a:avLst/>
              <a:gdLst/>
              <a:ahLst/>
              <a:cxnLst/>
              <a:rect r="r" b="b" t="t" l="l"/>
              <a:pathLst>
                <a:path h="991283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26" id="26"/>
          <p:cNvSpPr/>
          <p:nvPr/>
        </p:nvSpPr>
        <p:spPr>
          <a:xfrm flipV="true">
            <a:off x="8539636" y="4837980"/>
            <a:ext cx="2482729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7" id="27"/>
          <p:cNvGrpSpPr/>
          <p:nvPr/>
        </p:nvGrpSpPr>
        <p:grpSpPr>
          <a:xfrm rot="0">
            <a:off x="8373645" y="6224387"/>
            <a:ext cx="2944692" cy="2942940"/>
            <a:chOff x="0" y="0"/>
            <a:chExt cx="991873" cy="99128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991873" cy="991283"/>
            </a:xfrm>
            <a:custGeom>
              <a:avLst/>
              <a:gdLst/>
              <a:ahLst/>
              <a:cxnLst/>
              <a:rect r="r" b="b" t="t" l="l"/>
              <a:pathLst>
                <a:path h="991283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991283"/>
                  </a:lnTo>
                  <a:lnTo>
                    <a:pt x="0" y="991283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991873" cy="1029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30" id="30"/>
          <p:cNvSpPr/>
          <p:nvPr/>
        </p:nvSpPr>
        <p:spPr>
          <a:xfrm>
            <a:off x="8539636" y="7978224"/>
            <a:ext cx="2482729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1" id="31"/>
          <p:cNvSpPr txBox="true"/>
          <p:nvPr/>
        </p:nvSpPr>
        <p:spPr>
          <a:xfrm rot="0">
            <a:off x="2095265" y="1664918"/>
            <a:ext cx="8437330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 strike="noStrike" u="none">
                <a:solidFill>
                  <a:srgbClr val="FFFFFF"/>
                </a:solidFill>
                <a:latin typeface="Now Bold"/>
              </a:rPr>
              <a:t>CONTENIDO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095265" y="5008402"/>
            <a:ext cx="2612709" cy="411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1"/>
              </a:lnSpc>
            </a:pPr>
            <a:r>
              <a:rPr lang="en-US" sz="2400">
                <a:solidFill>
                  <a:srgbClr val="FFFFFF"/>
                </a:solidFill>
                <a:latin typeface="DM Sans"/>
              </a:rPr>
              <a:t>Introducción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449122" y="3257190"/>
            <a:ext cx="1904995" cy="108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18"/>
              </a:lnSpc>
            </a:pPr>
            <a:r>
              <a:rPr lang="en-US" sz="6462">
                <a:solidFill>
                  <a:srgbClr val="FFFFFF"/>
                </a:solidFill>
                <a:latin typeface="DM Sans Bold"/>
              </a:rPr>
              <a:t>01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315865" y="5008402"/>
            <a:ext cx="2612709" cy="830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1"/>
              </a:lnSpc>
            </a:pPr>
            <a:r>
              <a:rPr lang="en-US" sz="2400">
                <a:solidFill>
                  <a:srgbClr val="FFFFFF"/>
                </a:solidFill>
                <a:latin typeface="DM Sans"/>
              </a:rPr>
              <a:t>Planteamiento de la Problemática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669722" y="3257190"/>
            <a:ext cx="1904995" cy="108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18"/>
              </a:lnSpc>
            </a:pPr>
            <a:r>
              <a:rPr lang="en-US" sz="6462">
                <a:solidFill>
                  <a:srgbClr val="FFFFFF"/>
                </a:solidFill>
                <a:latin typeface="DM Sans Bold"/>
              </a:rPr>
              <a:t>02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095265" y="7939097"/>
            <a:ext cx="2565566" cy="1250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1"/>
              </a:lnSpc>
            </a:pPr>
            <a:r>
              <a:rPr lang="en-US" sz="2400">
                <a:solidFill>
                  <a:srgbClr val="FFFFFF"/>
                </a:solidFill>
                <a:latin typeface="DM Sans"/>
              </a:rPr>
              <a:t>Diseño e Implementación de la Solución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449122" y="6397434"/>
            <a:ext cx="1904995" cy="108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18"/>
              </a:lnSpc>
            </a:pPr>
            <a:r>
              <a:rPr lang="en-US" sz="6462">
                <a:solidFill>
                  <a:srgbClr val="FFFFFF"/>
                </a:solidFill>
                <a:latin typeface="DM Sans Bold"/>
              </a:rPr>
              <a:t>04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5315865" y="8148647"/>
            <a:ext cx="2612709" cy="830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1"/>
              </a:lnSpc>
            </a:pPr>
            <a:r>
              <a:rPr lang="en-US" sz="2400">
                <a:solidFill>
                  <a:srgbClr val="FFFFFF"/>
                </a:solidFill>
                <a:latin typeface="DM Sans"/>
              </a:rPr>
              <a:t>Pruebas y Resultados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669722" y="6397434"/>
            <a:ext cx="1904995" cy="108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18"/>
              </a:lnSpc>
            </a:pPr>
            <a:r>
              <a:rPr lang="en-US" sz="6462">
                <a:solidFill>
                  <a:srgbClr val="FFFFFF"/>
                </a:solidFill>
                <a:latin typeface="DM Sans Bold"/>
              </a:rPr>
              <a:t>05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8539636" y="5008402"/>
            <a:ext cx="2612709" cy="830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1"/>
              </a:lnSpc>
            </a:pPr>
            <a:r>
              <a:rPr lang="en-US" sz="2400">
                <a:solidFill>
                  <a:srgbClr val="FFFFFF"/>
                </a:solidFill>
                <a:latin typeface="DM Sans"/>
              </a:rPr>
              <a:t>Alternativas de Solución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8893493" y="3257190"/>
            <a:ext cx="1904995" cy="108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18"/>
              </a:lnSpc>
            </a:pPr>
            <a:r>
              <a:rPr lang="en-US" sz="6462">
                <a:solidFill>
                  <a:srgbClr val="FFFFFF"/>
                </a:solidFill>
                <a:latin typeface="DM Sans Bold"/>
              </a:rPr>
              <a:t>03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8539636" y="8148647"/>
            <a:ext cx="2612709" cy="411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1"/>
              </a:lnSpc>
            </a:pPr>
            <a:r>
              <a:rPr lang="en-US" sz="2400">
                <a:solidFill>
                  <a:srgbClr val="FFFFFF"/>
                </a:solidFill>
                <a:latin typeface="DM Sans"/>
              </a:rPr>
              <a:t>Conclusiones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8893493" y="6397434"/>
            <a:ext cx="1904995" cy="108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18"/>
              </a:lnSpc>
            </a:pPr>
            <a:r>
              <a:rPr lang="en-US" sz="6462">
                <a:solidFill>
                  <a:srgbClr val="FFFFFF"/>
                </a:solidFill>
                <a:latin typeface="DM Sans Bold"/>
              </a:rPr>
              <a:t>06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83390" y="730113"/>
            <a:ext cx="475910" cy="275162"/>
          </a:xfrm>
          <a:custGeom>
            <a:avLst/>
            <a:gdLst/>
            <a:ahLst/>
            <a:cxnLst/>
            <a:rect r="r" b="b" t="t" l="l"/>
            <a:pathLst>
              <a:path h="275162" w="475910">
                <a:moveTo>
                  <a:pt x="0" y="0"/>
                </a:moveTo>
                <a:lnTo>
                  <a:pt x="475910" y="0"/>
                </a:lnTo>
                <a:lnTo>
                  <a:pt x="475910" y="275162"/>
                </a:lnTo>
                <a:lnTo>
                  <a:pt x="0" y="275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3054225" y="1711934"/>
            <a:ext cx="8165851" cy="7017528"/>
            <a:chOff x="0" y="0"/>
            <a:chExt cx="812800" cy="698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gradFill>
                <a:gsLst>
                  <a:gs pos="0">
                    <a:srgbClr val="0063D8">
                      <a:alpha val="63000"/>
                    </a:srgbClr>
                  </a:gs>
                  <a:gs pos="100000">
                    <a:srgbClr val="03428B">
                      <a:alpha val="63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5704788" y="8126883"/>
            <a:ext cx="1316557" cy="1131417"/>
            <a:chOff x="0" y="0"/>
            <a:chExt cx="812800" cy="6985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0063D8">
                    <a:alpha val="100000"/>
                  </a:srgbClr>
                </a:gs>
                <a:gs pos="100000">
                  <a:srgbClr val="03428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4804272" y="7621334"/>
            <a:ext cx="1031682" cy="886602"/>
            <a:chOff x="0" y="0"/>
            <a:chExt cx="812800" cy="698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222704" y="1711934"/>
            <a:ext cx="1316557" cy="1131417"/>
            <a:chOff x="0" y="0"/>
            <a:chExt cx="812800" cy="6985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0063D8">
                    <a:alpha val="100000"/>
                  </a:srgbClr>
                </a:gs>
                <a:gs pos="100000">
                  <a:srgbClr val="03428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539261" y="2400049"/>
            <a:ext cx="1031682" cy="886602"/>
            <a:chOff x="0" y="0"/>
            <a:chExt cx="812800" cy="6985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579862" y="3314276"/>
            <a:ext cx="9063528" cy="4621324"/>
          </a:xfrm>
          <a:custGeom>
            <a:avLst/>
            <a:gdLst/>
            <a:ahLst/>
            <a:cxnLst/>
            <a:rect r="r" b="b" t="t" l="l"/>
            <a:pathLst>
              <a:path h="4621324" w="9063528">
                <a:moveTo>
                  <a:pt x="0" y="0"/>
                </a:moveTo>
                <a:lnTo>
                  <a:pt x="9063527" y="0"/>
                </a:lnTo>
                <a:lnTo>
                  <a:pt x="9063527" y="4621325"/>
                </a:lnTo>
                <a:lnTo>
                  <a:pt x="0" y="46213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28700" y="668588"/>
            <a:ext cx="2277652" cy="355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8"/>
              </a:lnSpc>
              <a:spcBef>
                <a:spcPct val="0"/>
              </a:spcBef>
            </a:pPr>
            <a:r>
              <a:rPr lang="en-US" sz="2113">
                <a:solidFill>
                  <a:srgbClr val="FFFFFF"/>
                </a:solidFill>
                <a:latin typeface="Pattanakarn SemiExpanded Medium"/>
              </a:rPr>
              <a:t>Load Balancer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973056" y="1527582"/>
            <a:ext cx="7966294" cy="1441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99"/>
              </a:lnSpc>
              <a:spcBef>
                <a:spcPct val="0"/>
              </a:spcBef>
            </a:pPr>
            <a:r>
              <a:rPr lang="en-US" sz="8499">
                <a:solidFill>
                  <a:srgbClr val="FFFFFF"/>
                </a:solidFill>
                <a:latin typeface="Pattanakarn SemiExpanded Medium"/>
              </a:rPr>
              <a:t>Introducción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677210" y="3510388"/>
            <a:ext cx="5423518" cy="409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2399">
                <a:solidFill>
                  <a:srgbClr val="FFFFFF"/>
                </a:solidFill>
                <a:latin typeface="Poppins"/>
              </a:rPr>
              <a:t>El balanceo de carga es una técnica utilizada en sistemas informáticos y redes para distribuir la carga de trabajo de manera equitativa entre múltiples recursos, como servidores, conexiones de red, discos duros u otros dispositivos.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324931" y="8359913"/>
            <a:ext cx="8165851" cy="7017528"/>
            <a:chOff x="0" y="0"/>
            <a:chExt cx="812800" cy="698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gradFill>
                <a:gsLst>
                  <a:gs pos="0">
                    <a:srgbClr val="0063D8">
                      <a:alpha val="63000"/>
                    </a:srgbClr>
                  </a:gs>
                  <a:gs pos="100000">
                    <a:srgbClr val="03428B">
                      <a:alpha val="63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783390" y="730113"/>
            <a:ext cx="475910" cy="275162"/>
          </a:xfrm>
          <a:custGeom>
            <a:avLst/>
            <a:gdLst/>
            <a:ahLst/>
            <a:cxnLst/>
            <a:rect r="r" b="b" t="t" l="l"/>
            <a:pathLst>
              <a:path h="275162" w="475910">
                <a:moveTo>
                  <a:pt x="0" y="0"/>
                </a:moveTo>
                <a:lnTo>
                  <a:pt x="475910" y="0"/>
                </a:lnTo>
                <a:lnTo>
                  <a:pt x="475910" y="275162"/>
                </a:lnTo>
                <a:lnTo>
                  <a:pt x="0" y="275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64566" y="2375385"/>
            <a:ext cx="6543372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Pattanakarn SemiExpanded Medium"/>
              </a:rPr>
              <a:t>Planteamiento de la Problemática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64566" y="4318076"/>
            <a:ext cx="8623084" cy="409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79"/>
              </a:lnSpc>
            </a:pPr>
            <a:r>
              <a:rPr lang="en-US" sz="2400">
                <a:solidFill>
                  <a:srgbClr val="FFFFFF"/>
                </a:solidFill>
                <a:latin typeface="Poppins"/>
              </a:rPr>
              <a:t>El balanceo de carga eficiente es crucial para distribuir las peticiones entre los servidores, asegurando alta disponibilidad y rendimiento óptimo. Las necesidades clave incluyen la capacidad de escalar añadiendo más servidores sin afectar el rendimiento y mantener costos bajos de implementación y mantenimiento. Es esencial que el sistema sea fácil de configurar y usar, proteja los datos y comunicaciones.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4209912" y="307272"/>
            <a:ext cx="8165851" cy="7017528"/>
            <a:chOff x="0" y="0"/>
            <a:chExt cx="812800" cy="698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gradFill>
                <a:gsLst>
                  <a:gs pos="0">
                    <a:srgbClr val="0063D8">
                      <a:alpha val="63000"/>
                    </a:srgbClr>
                  </a:gs>
                  <a:gs pos="100000">
                    <a:srgbClr val="03428B">
                      <a:alpha val="63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429971" y="3169909"/>
            <a:ext cx="5559882" cy="4814607"/>
            <a:chOff x="0" y="0"/>
            <a:chExt cx="4282440" cy="3708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5"/>
              <a:stretch>
                <a:fillRect l="-14926" t="0" r="-14926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1167035" y="5968540"/>
            <a:ext cx="1717609" cy="1476071"/>
            <a:chOff x="0" y="0"/>
            <a:chExt cx="812800" cy="698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0063D8">
                    <a:alpha val="100000"/>
                  </a:srgbClr>
                </a:gs>
                <a:gs pos="100000">
                  <a:srgbClr val="03428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136340" y="6687155"/>
            <a:ext cx="1151310" cy="989407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363755" y="1348743"/>
            <a:ext cx="1316557" cy="1131417"/>
            <a:chOff x="0" y="0"/>
            <a:chExt cx="812800" cy="6985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0063D8">
                    <a:alpha val="100000"/>
                  </a:srgbClr>
                </a:gs>
                <a:gs pos="100000">
                  <a:srgbClr val="03428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8680313" y="2036859"/>
            <a:ext cx="1031682" cy="886602"/>
            <a:chOff x="0" y="0"/>
            <a:chExt cx="812800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028700" y="668588"/>
            <a:ext cx="2277652" cy="355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8"/>
              </a:lnSpc>
              <a:spcBef>
                <a:spcPct val="0"/>
              </a:spcBef>
            </a:pPr>
            <a:r>
              <a:rPr lang="en-US" sz="2113">
                <a:solidFill>
                  <a:srgbClr val="FFFFFF"/>
                </a:solidFill>
                <a:latin typeface="Pattanakarn SemiExpanded Medium"/>
              </a:rPr>
              <a:t>Load Balancer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07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783390" y="483382"/>
            <a:ext cx="475910" cy="275162"/>
          </a:xfrm>
          <a:custGeom>
            <a:avLst/>
            <a:gdLst/>
            <a:ahLst/>
            <a:cxnLst/>
            <a:rect r="r" b="b" t="t" l="l"/>
            <a:pathLst>
              <a:path h="275162" w="475910">
                <a:moveTo>
                  <a:pt x="0" y="0"/>
                </a:moveTo>
                <a:lnTo>
                  <a:pt x="475910" y="0"/>
                </a:lnTo>
                <a:lnTo>
                  <a:pt x="475910" y="275163"/>
                </a:lnTo>
                <a:lnTo>
                  <a:pt x="0" y="2751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03313" y="-836490"/>
            <a:ext cx="4203969" cy="11807362"/>
            <a:chOff x="0" y="0"/>
            <a:chExt cx="651305" cy="18292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51305" cy="1829269"/>
            </a:xfrm>
            <a:custGeom>
              <a:avLst/>
              <a:gdLst/>
              <a:ahLst/>
              <a:cxnLst/>
              <a:rect r="r" b="b" t="t" l="l"/>
              <a:pathLst>
                <a:path h="1829269" w="651305">
                  <a:moveTo>
                    <a:pt x="0" y="0"/>
                  </a:moveTo>
                  <a:lnTo>
                    <a:pt x="651305" y="0"/>
                  </a:lnTo>
                  <a:lnTo>
                    <a:pt x="651305" y="1829269"/>
                  </a:lnTo>
                  <a:lnTo>
                    <a:pt x="0" y="1829269"/>
                  </a:lnTo>
                  <a:close/>
                </a:path>
              </a:pathLst>
            </a:custGeom>
            <a:blipFill>
              <a:blip r:embed="rId4">
                <a:alphaModFix amt="31999"/>
              </a:blip>
              <a:stretch>
                <a:fillRect l="-43562" t="0" r="-43562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204977" y="912092"/>
            <a:ext cx="1316557" cy="1131417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0063D8">
                    <a:alpha val="100000"/>
                  </a:srgbClr>
                </a:gs>
                <a:gs pos="100000">
                  <a:srgbClr val="03428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165413" y="2893242"/>
            <a:ext cx="1316557" cy="1131417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0063D8">
                    <a:alpha val="100000"/>
                  </a:srgbClr>
                </a:gs>
                <a:gs pos="100000">
                  <a:srgbClr val="03428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784097" y="8889154"/>
            <a:ext cx="5570573" cy="4787211"/>
            <a:chOff x="0" y="0"/>
            <a:chExt cx="812800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gradFill>
                <a:gsLst>
                  <a:gs pos="0">
                    <a:srgbClr val="0063D8">
                      <a:alpha val="63000"/>
                    </a:srgbClr>
                  </a:gs>
                  <a:gs pos="100000">
                    <a:srgbClr val="03428B">
                      <a:alpha val="63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98882" y="8305980"/>
            <a:ext cx="1316557" cy="1131417"/>
            <a:chOff x="0" y="0"/>
            <a:chExt cx="812800" cy="698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0063D8">
                    <a:alpha val="100000"/>
                  </a:srgbClr>
                </a:gs>
                <a:gs pos="100000">
                  <a:srgbClr val="03428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820189" y="8994096"/>
            <a:ext cx="1031682" cy="886602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204977" y="4891433"/>
            <a:ext cx="1316557" cy="1131417"/>
            <a:chOff x="0" y="0"/>
            <a:chExt cx="812800" cy="6985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0063D8">
                    <a:alpha val="100000"/>
                  </a:srgbClr>
                </a:gs>
                <a:gs pos="100000">
                  <a:srgbClr val="03428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205683" y="6465385"/>
            <a:ext cx="1316557" cy="1131417"/>
            <a:chOff x="0" y="0"/>
            <a:chExt cx="812800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204977" y="8236139"/>
            <a:ext cx="1316557" cy="1131417"/>
            <a:chOff x="0" y="0"/>
            <a:chExt cx="812800" cy="6985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0063D8">
                    <a:alpha val="100000"/>
                  </a:srgbClr>
                </a:gs>
                <a:gs pos="100000">
                  <a:srgbClr val="03428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8" id="28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9144000" y="758545"/>
            <a:ext cx="1438511" cy="1438511"/>
          </a:xfrm>
          <a:custGeom>
            <a:avLst/>
            <a:gdLst/>
            <a:ahLst/>
            <a:cxnLst/>
            <a:rect r="r" b="b" t="t" l="l"/>
            <a:pathLst>
              <a:path h="1438511" w="1438511">
                <a:moveTo>
                  <a:pt x="0" y="0"/>
                </a:moveTo>
                <a:lnTo>
                  <a:pt x="1438511" y="0"/>
                </a:lnTo>
                <a:lnTo>
                  <a:pt x="1438511" y="1438510"/>
                </a:lnTo>
                <a:lnTo>
                  <a:pt x="0" y="14385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9173966" y="2769661"/>
            <a:ext cx="1378579" cy="1378579"/>
          </a:xfrm>
          <a:custGeom>
            <a:avLst/>
            <a:gdLst/>
            <a:ahLst/>
            <a:cxnLst/>
            <a:rect r="r" b="b" t="t" l="l"/>
            <a:pathLst>
              <a:path h="1378579" w="1378579">
                <a:moveTo>
                  <a:pt x="0" y="0"/>
                </a:moveTo>
                <a:lnTo>
                  <a:pt x="1378579" y="0"/>
                </a:lnTo>
                <a:lnTo>
                  <a:pt x="1378579" y="1378579"/>
                </a:lnTo>
                <a:lnTo>
                  <a:pt x="0" y="13785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9353211" y="4946391"/>
            <a:ext cx="1021501" cy="1021501"/>
          </a:xfrm>
          <a:custGeom>
            <a:avLst/>
            <a:gdLst/>
            <a:ahLst/>
            <a:cxnLst/>
            <a:rect r="r" b="b" t="t" l="l"/>
            <a:pathLst>
              <a:path h="1021501" w="1021501">
                <a:moveTo>
                  <a:pt x="0" y="0"/>
                </a:moveTo>
                <a:lnTo>
                  <a:pt x="1021501" y="0"/>
                </a:lnTo>
                <a:lnTo>
                  <a:pt x="1021501" y="1021501"/>
                </a:lnTo>
                <a:lnTo>
                  <a:pt x="0" y="10215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9390061" y="6556250"/>
            <a:ext cx="947801" cy="947801"/>
          </a:xfrm>
          <a:custGeom>
            <a:avLst/>
            <a:gdLst/>
            <a:ahLst/>
            <a:cxnLst/>
            <a:rect r="r" b="b" t="t" l="l"/>
            <a:pathLst>
              <a:path h="947801" w="947801">
                <a:moveTo>
                  <a:pt x="0" y="0"/>
                </a:moveTo>
                <a:lnTo>
                  <a:pt x="947801" y="0"/>
                </a:lnTo>
                <a:lnTo>
                  <a:pt x="947801" y="947801"/>
                </a:lnTo>
                <a:lnTo>
                  <a:pt x="0" y="9478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9339280" y="8277165"/>
            <a:ext cx="1049363" cy="1049363"/>
          </a:xfrm>
          <a:custGeom>
            <a:avLst/>
            <a:gdLst/>
            <a:ahLst/>
            <a:cxnLst/>
            <a:rect r="r" b="b" t="t" l="l"/>
            <a:pathLst>
              <a:path h="1049363" w="1049363">
                <a:moveTo>
                  <a:pt x="0" y="0"/>
                </a:moveTo>
                <a:lnTo>
                  <a:pt x="1049363" y="0"/>
                </a:lnTo>
                <a:lnTo>
                  <a:pt x="1049363" y="1049363"/>
                </a:lnTo>
                <a:lnTo>
                  <a:pt x="0" y="10493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4867454" y="2117673"/>
            <a:ext cx="3174393" cy="6118465"/>
          </a:xfrm>
          <a:custGeom>
            <a:avLst/>
            <a:gdLst/>
            <a:ahLst/>
            <a:cxnLst/>
            <a:rect r="r" b="b" t="t" l="l"/>
            <a:pathLst>
              <a:path h="6118465" w="3174393">
                <a:moveTo>
                  <a:pt x="0" y="0"/>
                </a:moveTo>
                <a:lnTo>
                  <a:pt x="3174393" y="0"/>
                </a:lnTo>
                <a:lnTo>
                  <a:pt x="3174393" y="6118466"/>
                </a:lnTo>
                <a:lnTo>
                  <a:pt x="0" y="61184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29474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598882" y="2308706"/>
            <a:ext cx="5661030" cy="1796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0"/>
              </a:lnSpc>
            </a:pPr>
            <a:r>
              <a:rPr lang="en-US" sz="6000">
                <a:solidFill>
                  <a:srgbClr val="FFFFFF"/>
                </a:solidFill>
                <a:latin typeface="Pattanakarn SemiExpanded Medium"/>
              </a:rPr>
              <a:t>Alternativas de Solución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59835" y="4632285"/>
            <a:ext cx="4988408" cy="1282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</a:rPr>
              <a:t>Entre las alternativas de solución al problema del balanceo de carga se encuentran las siguientes.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679486" y="1232888"/>
            <a:ext cx="5816506" cy="122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29"/>
              </a:lnSpc>
            </a:pPr>
            <a:r>
              <a:rPr lang="en-US" sz="1899">
                <a:solidFill>
                  <a:srgbClr val="FFFFFF"/>
                </a:solidFill>
                <a:latin typeface="Poppins"/>
              </a:rPr>
              <a:t>Simplifica la gestión de clústeres de nodos Docker, con una configuración fácil y balanceo de carga automático.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679486" y="864467"/>
            <a:ext cx="1840631" cy="337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0"/>
              </a:lnSpc>
              <a:spcBef>
                <a:spcPct val="0"/>
              </a:spcBef>
            </a:pPr>
            <a:r>
              <a:rPr lang="en-US" sz="1921">
                <a:solidFill>
                  <a:srgbClr val="FFFFFF"/>
                </a:solidFill>
                <a:latin typeface="Poppins Bold"/>
              </a:rPr>
              <a:t>Docker Swarm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678780" y="2994568"/>
            <a:ext cx="5816506" cy="1630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66"/>
              </a:lnSpc>
            </a:pPr>
            <a:r>
              <a:rPr lang="en-US" sz="1921">
                <a:solidFill>
                  <a:srgbClr val="FFFFFF"/>
                </a:solidFill>
                <a:latin typeface="Poppins"/>
              </a:rPr>
              <a:t>Automatiza despliegues y escalado de aplicaciones en contenedores, con balanceo de carga y descubrimiento de servicios integrados.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678780" y="2733319"/>
            <a:ext cx="1840631" cy="337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0"/>
              </a:lnSpc>
              <a:spcBef>
                <a:spcPct val="0"/>
              </a:spcBef>
            </a:pPr>
            <a:r>
              <a:rPr lang="en-US" sz="1921">
                <a:solidFill>
                  <a:srgbClr val="FFFFFF"/>
                </a:solidFill>
                <a:latin typeface="Poppins Bold"/>
              </a:rPr>
              <a:t>Kubernetes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679486" y="5094675"/>
            <a:ext cx="5816506" cy="121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66"/>
              </a:lnSpc>
            </a:pPr>
            <a:r>
              <a:rPr lang="en-US" sz="1921">
                <a:solidFill>
                  <a:srgbClr val="FFFFFF"/>
                </a:solidFill>
                <a:latin typeface="Poppins"/>
              </a:rPr>
              <a:t>Actúa como servidor web y balanceador de carga, eficiente en conexiones simultáneas y con opciones de configuración flexibles.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679486" y="4843808"/>
            <a:ext cx="1840631" cy="337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0"/>
              </a:lnSpc>
              <a:spcBef>
                <a:spcPct val="0"/>
              </a:spcBef>
            </a:pPr>
            <a:r>
              <a:rPr lang="en-US" sz="1921">
                <a:solidFill>
                  <a:srgbClr val="FFFFFF"/>
                </a:solidFill>
                <a:latin typeface="Poppins Bold"/>
              </a:rPr>
              <a:t>Nginx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0680192" y="6791666"/>
            <a:ext cx="5816506" cy="121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66"/>
              </a:lnSpc>
            </a:pPr>
            <a:r>
              <a:rPr lang="en-US" sz="1921">
                <a:solidFill>
                  <a:srgbClr val="FFFFFF"/>
                </a:solidFill>
                <a:latin typeface="Poppins"/>
              </a:rPr>
              <a:t>Es un proxy TCP/HTTP de alto rendimiento, usado para mejorar la distribución de carga y la disponibilidad de aplicaciones.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680192" y="6520892"/>
            <a:ext cx="1840631" cy="337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0"/>
              </a:lnSpc>
              <a:spcBef>
                <a:spcPct val="0"/>
              </a:spcBef>
            </a:pPr>
            <a:r>
              <a:rPr lang="en-US" sz="1921">
                <a:solidFill>
                  <a:srgbClr val="FFFFFF"/>
                </a:solidFill>
                <a:latin typeface="Poppins Bold"/>
              </a:rPr>
              <a:t>HAProxy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679486" y="8562420"/>
            <a:ext cx="5816506" cy="1630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66"/>
              </a:lnSpc>
            </a:pPr>
            <a:r>
              <a:rPr lang="en-US" sz="1921">
                <a:solidFill>
                  <a:srgbClr val="FFFFFF"/>
                </a:solidFill>
                <a:latin typeface="Poppins"/>
              </a:rPr>
              <a:t>Distribuye automáticamente el tráfico entrante a instancias EC2 y otros destinos, integrándose con otros servicios de AWS para optimizar el rendimiento.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679486" y="8301171"/>
            <a:ext cx="4369047" cy="337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90"/>
              </a:lnSpc>
              <a:spcBef>
                <a:spcPct val="0"/>
              </a:spcBef>
            </a:pPr>
            <a:r>
              <a:rPr lang="en-US" sz="1921">
                <a:solidFill>
                  <a:srgbClr val="FFFFFF"/>
                </a:solidFill>
                <a:latin typeface="Poppins Bold"/>
              </a:rPr>
              <a:t>AWS Elastic Load Balancing (ELB)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83390" y="730113"/>
            <a:ext cx="475910" cy="275162"/>
          </a:xfrm>
          <a:custGeom>
            <a:avLst/>
            <a:gdLst/>
            <a:ahLst/>
            <a:cxnLst/>
            <a:rect r="r" b="b" t="t" l="l"/>
            <a:pathLst>
              <a:path h="275162" w="475910">
                <a:moveTo>
                  <a:pt x="0" y="0"/>
                </a:moveTo>
                <a:lnTo>
                  <a:pt x="475910" y="0"/>
                </a:lnTo>
                <a:lnTo>
                  <a:pt x="475910" y="275162"/>
                </a:lnTo>
                <a:lnTo>
                  <a:pt x="0" y="275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2993541" y="7971947"/>
            <a:ext cx="8165851" cy="7017528"/>
            <a:chOff x="0" y="0"/>
            <a:chExt cx="812800" cy="698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gradFill>
                <a:gsLst>
                  <a:gs pos="0">
                    <a:srgbClr val="0063D8">
                      <a:alpha val="63000"/>
                    </a:srgbClr>
                  </a:gs>
                  <a:gs pos="100000">
                    <a:srgbClr val="03428B">
                      <a:alpha val="63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503005" y="4869961"/>
            <a:ext cx="930180" cy="799373"/>
            <a:chOff x="0" y="0"/>
            <a:chExt cx="812800" cy="6985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0063D8">
                    <a:alpha val="100000"/>
                  </a:srgbClr>
                </a:gs>
                <a:gs pos="100000">
                  <a:srgbClr val="03428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243171" y="5460339"/>
            <a:ext cx="728909" cy="626406"/>
            <a:chOff x="0" y="0"/>
            <a:chExt cx="812800" cy="698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237542" y="7572261"/>
            <a:ext cx="930180" cy="799373"/>
            <a:chOff x="0" y="0"/>
            <a:chExt cx="812800" cy="6985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0063D8">
                    <a:alpha val="100000"/>
                  </a:srgbClr>
                </a:gs>
                <a:gs pos="100000">
                  <a:srgbClr val="03428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977708" y="8162639"/>
            <a:ext cx="728909" cy="626406"/>
            <a:chOff x="0" y="0"/>
            <a:chExt cx="812800" cy="6985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942932" y="-6010156"/>
            <a:ext cx="8165851" cy="7017528"/>
            <a:chOff x="0" y="0"/>
            <a:chExt cx="812800" cy="6985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gradFill>
                <a:gsLst>
                  <a:gs pos="0">
                    <a:srgbClr val="0063D8">
                      <a:alpha val="63000"/>
                    </a:srgbClr>
                  </a:gs>
                  <a:gs pos="100000">
                    <a:srgbClr val="03428B">
                      <a:alpha val="63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34329" y="542436"/>
            <a:ext cx="13272724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Pattanakarn SemiExpanded Medium"/>
              </a:rPr>
              <a:t>Evaluación de Alternativas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762619" y="1998222"/>
            <a:ext cx="14430179" cy="7550640"/>
            <a:chOff x="0" y="0"/>
            <a:chExt cx="19240239" cy="1006752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8670961" y="0"/>
              <a:ext cx="10569278" cy="10067520"/>
            </a:xfrm>
            <a:custGeom>
              <a:avLst/>
              <a:gdLst/>
              <a:ahLst/>
              <a:cxnLst/>
              <a:rect r="r" b="b" t="t" l="l"/>
              <a:pathLst>
                <a:path h="10067520" w="10569278">
                  <a:moveTo>
                    <a:pt x="0" y="0"/>
                  </a:moveTo>
                  <a:lnTo>
                    <a:pt x="10569278" y="0"/>
                  </a:lnTo>
                  <a:lnTo>
                    <a:pt x="10569278" y="10067520"/>
                  </a:lnTo>
                  <a:lnTo>
                    <a:pt x="0" y="10067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8811" t="-11473" r="-15028" b="-56778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853589" cy="10067520"/>
            </a:xfrm>
            <a:custGeom>
              <a:avLst/>
              <a:gdLst/>
              <a:ahLst/>
              <a:cxnLst/>
              <a:rect r="r" b="b" t="t" l="l"/>
              <a:pathLst>
                <a:path h="10067520" w="8853589">
                  <a:moveTo>
                    <a:pt x="0" y="0"/>
                  </a:moveTo>
                  <a:lnTo>
                    <a:pt x="8853589" y="0"/>
                  </a:lnTo>
                  <a:lnTo>
                    <a:pt x="8853589" y="10067520"/>
                  </a:lnTo>
                  <a:lnTo>
                    <a:pt x="0" y="100675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1984" t="-11459" r="-35612" b="-56516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83390" y="730113"/>
            <a:ext cx="475910" cy="275162"/>
          </a:xfrm>
          <a:custGeom>
            <a:avLst/>
            <a:gdLst/>
            <a:ahLst/>
            <a:cxnLst/>
            <a:rect r="r" b="b" t="t" l="l"/>
            <a:pathLst>
              <a:path h="275162" w="475910">
                <a:moveTo>
                  <a:pt x="0" y="0"/>
                </a:moveTo>
                <a:lnTo>
                  <a:pt x="475910" y="0"/>
                </a:lnTo>
                <a:lnTo>
                  <a:pt x="475910" y="275162"/>
                </a:lnTo>
                <a:lnTo>
                  <a:pt x="0" y="275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2993541" y="7971947"/>
            <a:ext cx="8165851" cy="7017528"/>
            <a:chOff x="0" y="0"/>
            <a:chExt cx="812800" cy="698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gradFill>
                <a:gsLst>
                  <a:gs pos="0">
                    <a:srgbClr val="0063D8">
                      <a:alpha val="63000"/>
                    </a:srgbClr>
                  </a:gs>
                  <a:gs pos="100000">
                    <a:srgbClr val="03428B">
                      <a:alpha val="63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503005" y="4869961"/>
            <a:ext cx="930180" cy="799373"/>
            <a:chOff x="0" y="0"/>
            <a:chExt cx="812800" cy="6985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0063D8">
                    <a:alpha val="100000"/>
                  </a:srgbClr>
                </a:gs>
                <a:gs pos="100000">
                  <a:srgbClr val="03428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243171" y="5460339"/>
            <a:ext cx="728909" cy="626406"/>
            <a:chOff x="0" y="0"/>
            <a:chExt cx="812800" cy="6985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237542" y="7572261"/>
            <a:ext cx="930180" cy="799373"/>
            <a:chOff x="0" y="0"/>
            <a:chExt cx="812800" cy="6985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0063D8">
                    <a:alpha val="100000"/>
                  </a:srgbClr>
                </a:gs>
                <a:gs pos="100000">
                  <a:srgbClr val="03428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977708" y="8162639"/>
            <a:ext cx="728909" cy="626406"/>
            <a:chOff x="0" y="0"/>
            <a:chExt cx="812800" cy="6985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942932" y="-6010156"/>
            <a:ext cx="8165851" cy="7017528"/>
            <a:chOff x="0" y="0"/>
            <a:chExt cx="812800" cy="6985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gradFill>
                <a:gsLst>
                  <a:gs pos="0">
                    <a:srgbClr val="0063D8">
                      <a:alpha val="63000"/>
                    </a:srgbClr>
                  </a:gs>
                  <a:gs pos="100000">
                    <a:srgbClr val="03428B">
                      <a:alpha val="63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391946" y="6086745"/>
            <a:ext cx="9560729" cy="3941208"/>
          </a:xfrm>
          <a:custGeom>
            <a:avLst/>
            <a:gdLst/>
            <a:ahLst/>
            <a:cxnLst/>
            <a:rect r="r" b="b" t="t" l="l"/>
            <a:pathLst>
              <a:path h="3941208" w="9560729">
                <a:moveTo>
                  <a:pt x="0" y="0"/>
                </a:moveTo>
                <a:lnTo>
                  <a:pt x="9560729" y="0"/>
                </a:lnTo>
                <a:lnTo>
                  <a:pt x="9560729" y="3941207"/>
                </a:lnTo>
                <a:lnTo>
                  <a:pt x="0" y="39412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0685195" y="6588419"/>
            <a:ext cx="6786498" cy="1967683"/>
          </a:xfrm>
          <a:custGeom>
            <a:avLst/>
            <a:gdLst/>
            <a:ahLst/>
            <a:cxnLst/>
            <a:rect r="r" b="b" t="t" l="l"/>
            <a:pathLst>
              <a:path h="1967683" w="6786498">
                <a:moveTo>
                  <a:pt x="0" y="0"/>
                </a:moveTo>
                <a:lnTo>
                  <a:pt x="6786498" y="0"/>
                </a:lnTo>
                <a:lnTo>
                  <a:pt x="6786498" y="1967683"/>
                </a:lnTo>
                <a:lnTo>
                  <a:pt x="0" y="19676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089385" y="760069"/>
            <a:ext cx="7943379" cy="242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Pattanakarn SemiExpanded Medium"/>
              </a:rPr>
              <a:t>Evaluación de Alternativas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685195" y="2034514"/>
            <a:ext cx="6786498" cy="4184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39"/>
              </a:lnSpc>
            </a:pPr>
            <a:r>
              <a:rPr lang="en-US" sz="2199">
                <a:solidFill>
                  <a:srgbClr val="FFFFFF"/>
                </a:solidFill>
                <a:latin typeface="Poppins"/>
              </a:rPr>
              <a:t>Si se tienen en cuenta 2 casos, donde el primero es el caso en el que se requiere una alternativa que facilite en aprendizaje y entendimiento del balanceo de carga, y el segundo es el caso de una empresa que requiere una alternativa para una implementación real, se pueden dividir las puntuaciones en 2 categorias, una de bajo nivel y una de alto nivel, obteniendo asi los siguientes puntajes ponderados.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89385" y="3448172"/>
            <a:ext cx="7503005" cy="2325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pen Sans"/>
              </a:rPr>
              <a:t>Para evaluar cada alternativa se tomaron en cuenta los siguientes criterios: Facilidad de uso, Escalabilidad, Rendimiento, Flexibilidad de configuración, Alta disponibilidad, Métodos de balanceo de carga, Seguridad y Costos. De la evaluación de cada alternativa se obtuvo la siguiente puntuación.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993541" y="7971947"/>
            <a:ext cx="8165851" cy="7017528"/>
            <a:chOff x="0" y="0"/>
            <a:chExt cx="812800" cy="698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gradFill>
                <a:gsLst>
                  <a:gs pos="0">
                    <a:srgbClr val="0063D8">
                      <a:alpha val="63000"/>
                    </a:srgbClr>
                  </a:gs>
                  <a:gs pos="100000">
                    <a:srgbClr val="03428B">
                      <a:alpha val="63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503005" y="4869961"/>
            <a:ext cx="930180" cy="799373"/>
            <a:chOff x="0" y="0"/>
            <a:chExt cx="812800" cy="698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0063D8">
                    <a:alpha val="100000"/>
                  </a:srgbClr>
                </a:gs>
                <a:gs pos="100000">
                  <a:srgbClr val="03428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243171" y="5460339"/>
            <a:ext cx="728909" cy="626406"/>
            <a:chOff x="0" y="0"/>
            <a:chExt cx="812800" cy="698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237542" y="7572261"/>
            <a:ext cx="930180" cy="799373"/>
            <a:chOff x="0" y="0"/>
            <a:chExt cx="812800" cy="6985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0063D8">
                    <a:alpha val="100000"/>
                  </a:srgbClr>
                </a:gs>
                <a:gs pos="100000">
                  <a:srgbClr val="03428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977708" y="8162639"/>
            <a:ext cx="728909" cy="626406"/>
            <a:chOff x="0" y="0"/>
            <a:chExt cx="812800" cy="6985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942932" y="-6010156"/>
            <a:ext cx="8165851" cy="7017528"/>
            <a:chOff x="0" y="0"/>
            <a:chExt cx="812800" cy="6985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gradFill>
                <a:gsLst>
                  <a:gs pos="0">
                    <a:srgbClr val="0063D8">
                      <a:alpha val="63000"/>
                    </a:srgbClr>
                  </a:gs>
                  <a:gs pos="100000">
                    <a:srgbClr val="03428B">
                      <a:alpha val="63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34329" y="542436"/>
            <a:ext cx="15596374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Pattanakarn SemiExpanded Medium"/>
              </a:rPr>
              <a:t>Alternativas de prueba de carga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9189244" y="1963124"/>
            <a:ext cx="4498827" cy="7457817"/>
          </a:xfrm>
          <a:custGeom>
            <a:avLst/>
            <a:gdLst/>
            <a:ahLst/>
            <a:cxnLst/>
            <a:rect r="r" b="b" t="t" l="l"/>
            <a:pathLst>
              <a:path h="7457817" w="4498827">
                <a:moveTo>
                  <a:pt x="0" y="0"/>
                </a:moveTo>
                <a:lnTo>
                  <a:pt x="4498827" y="0"/>
                </a:lnTo>
                <a:lnTo>
                  <a:pt x="4498827" y="7457817"/>
                </a:lnTo>
                <a:lnTo>
                  <a:pt x="0" y="74578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410" t="-10675" r="-85305" b="-46796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3479758" y="1963124"/>
            <a:ext cx="5730220" cy="7457817"/>
          </a:xfrm>
          <a:custGeom>
            <a:avLst/>
            <a:gdLst/>
            <a:ahLst/>
            <a:cxnLst/>
            <a:rect r="r" b="b" t="t" l="l"/>
            <a:pathLst>
              <a:path h="7457817" w="5730220">
                <a:moveTo>
                  <a:pt x="0" y="0"/>
                </a:moveTo>
                <a:lnTo>
                  <a:pt x="5730220" y="0"/>
                </a:lnTo>
                <a:lnTo>
                  <a:pt x="5730220" y="7457817"/>
                </a:lnTo>
                <a:lnTo>
                  <a:pt x="0" y="74578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753" t="-10614" r="-45539" b="-46782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833408" y="7984516"/>
            <a:ext cx="8165851" cy="7017528"/>
            <a:chOff x="0" y="0"/>
            <a:chExt cx="812800" cy="6985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14350" cap="sq">
              <a:gradFill>
                <a:gsLst>
                  <a:gs pos="0">
                    <a:srgbClr val="0063D8">
                      <a:alpha val="63000"/>
                    </a:srgbClr>
                  </a:gs>
                  <a:gs pos="100000">
                    <a:srgbClr val="03428B">
                      <a:alpha val="63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14300" y="-66675"/>
              <a:ext cx="5842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783390" y="730113"/>
            <a:ext cx="475910" cy="275162"/>
          </a:xfrm>
          <a:custGeom>
            <a:avLst/>
            <a:gdLst/>
            <a:ahLst/>
            <a:cxnLst/>
            <a:rect r="r" b="b" t="t" l="l"/>
            <a:pathLst>
              <a:path h="275162" w="475910">
                <a:moveTo>
                  <a:pt x="0" y="0"/>
                </a:moveTo>
                <a:lnTo>
                  <a:pt x="475910" y="0"/>
                </a:lnTo>
                <a:lnTo>
                  <a:pt x="475910" y="275162"/>
                </a:lnTo>
                <a:lnTo>
                  <a:pt x="0" y="275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174032"/>
            <a:ext cx="9364325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latin typeface="Pattanakarn SemiExpanded Medium"/>
              </a:rPr>
              <a:t>Diseño de la solución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712333" y="1005275"/>
            <a:ext cx="1316557" cy="1131417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0063D8">
                    <a:alpha val="100000"/>
                  </a:srgbClr>
                </a:gs>
                <a:gs pos="100000">
                  <a:srgbClr val="03428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680313" y="2036859"/>
            <a:ext cx="1031682" cy="886602"/>
            <a:chOff x="0" y="0"/>
            <a:chExt cx="812800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6318" y="3603473"/>
            <a:ext cx="2277788" cy="2288233"/>
            <a:chOff x="0" y="0"/>
            <a:chExt cx="3037051" cy="305097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437439" y="691246"/>
              <a:ext cx="1599612" cy="2359731"/>
            </a:xfrm>
            <a:custGeom>
              <a:avLst/>
              <a:gdLst/>
              <a:ahLst/>
              <a:cxnLst/>
              <a:rect r="r" b="b" t="t" l="l"/>
              <a:pathLst>
                <a:path h="2359731" w="1599612">
                  <a:moveTo>
                    <a:pt x="0" y="0"/>
                  </a:moveTo>
                  <a:lnTo>
                    <a:pt x="1599612" y="0"/>
                  </a:lnTo>
                  <a:lnTo>
                    <a:pt x="1599612" y="2359731"/>
                  </a:lnTo>
                  <a:lnTo>
                    <a:pt x="0" y="23597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9966" r="0" b="-9966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08227" cy="1382492"/>
            </a:xfrm>
            <a:custGeom>
              <a:avLst/>
              <a:gdLst/>
              <a:ahLst/>
              <a:cxnLst/>
              <a:rect r="r" b="b" t="t" l="l"/>
              <a:pathLst>
                <a:path h="1382492" w="2008227">
                  <a:moveTo>
                    <a:pt x="0" y="0"/>
                  </a:moveTo>
                  <a:lnTo>
                    <a:pt x="2008227" y="0"/>
                  </a:lnTo>
                  <a:lnTo>
                    <a:pt x="2008227" y="1382492"/>
                  </a:lnTo>
                  <a:lnTo>
                    <a:pt x="0" y="13824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9966" r="0" b="-71429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107649" y="7451903"/>
            <a:ext cx="1057563" cy="1806397"/>
          </a:xfrm>
          <a:custGeom>
            <a:avLst/>
            <a:gdLst/>
            <a:ahLst/>
            <a:cxnLst/>
            <a:rect r="r" b="b" t="t" l="l"/>
            <a:pathLst>
              <a:path h="1806397" w="1057563">
                <a:moveTo>
                  <a:pt x="0" y="0"/>
                </a:moveTo>
                <a:lnTo>
                  <a:pt x="1057563" y="0"/>
                </a:lnTo>
                <a:lnTo>
                  <a:pt x="1057563" y="1806397"/>
                </a:lnTo>
                <a:lnTo>
                  <a:pt x="0" y="18063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758092" y="8472981"/>
            <a:ext cx="1294260" cy="1297721"/>
          </a:xfrm>
          <a:custGeom>
            <a:avLst/>
            <a:gdLst/>
            <a:ahLst/>
            <a:cxnLst/>
            <a:rect r="r" b="b" t="t" l="l"/>
            <a:pathLst>
              <a:path h="1297721" w="1294260">
                <a:moveTo>
                  <a:pt x="0" y="0"/>
                </a:moveTo>
                <a:lnTo>
                  <a:pt x="1294260" y="0"/>
                </a:lnTo>
                <a:lnTo>
                  <a:pt x="1294260" y="1297721"/>
                </a:lnTo>
                <a:lnTo>
                  <a:pt x="0" y="12977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4224972" y="5095436"/>
            <a:ext cx="1717609" cy="1476071"/>
            <a:chOff x="0" y="0"/>
            <a:chExt cx="812800" cy="6985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gradFill rotWithShape="true">
              <a:gsLst>
                <a:gs pos="0">
                  <a:srgbClr val="0063D8">
                    <a:alpha val="100000"/>
                  </a:srgbClr>
                </a:gs>
                <a:gs pos="100000">
                  <a:srgbClr val="03428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253636" y="6060499"/>
            <a:ext cx="1151310" cy="989407"/>
            <a:chOff x="0" y="0"/>
            <a:chExt cx="812800" cy="6985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0063D8">
                      <a:alpha val="100000"/>
                    </a:srgbClr>
                  </a:gs>
                  <a:gs pos="100000">
                    <a:srgbClr val="03428B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114300" y="-57150"/>
              <a:ext cx="584200" cy="755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0397276" y="4093200"/>
            <a:ext cx="1050300" cy="1050300"/>
          </a:xfrm>
          <a:custGeom>
            <a:avLst/>
            <a:gdLst/>
            <a:ahLst/>
            <a:cxnLst/>
            <a:rect r="r" b="b" t="t" l="l"/>
            <a:pathLst>
              <a:path h="1050300" w="1050300">
                <a:moveTo>
                  <a:pt x="0" y="0"/>
                </a:moveTo>
                <a:lnTo>
                  <a:pt x="1050300" y="0"/>
                </a:lnTo>
                <a:lnTo>
                  <a:pt x="1050300" y="1050300"/>
                </a:lnTo>
                <a:lnTo>
                  <a:pt x="0" y="10503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054404" y="6060499"/>
            <a:ext cx="1886275" cy="619097"/>
          </a:xfrm>
          <a:custGeom>
            <a:avLst/>
            <a:gdLst/>
            <a:ahLst/>
            <a:cxnLst/>
            <a:rect r="r" b="b" t="t" l="l"/>
            <a:pathLst>
              <a:path h="619097" w="1886275">
                <a:moveTo>
                  <a:pt x="0" y="0"/>
                </a:moveTo>
                <a:lnTo>
                  <a:pt x="1886275" y="0"/>
                </a:lnTo>
                <a:lnTo>
                  <a:pt x="1886275" y="619097"/>
                </a:lnTo>
                <a:lnTo>
                  <a:pt x="0" y="61909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70455" r="0" b="-64006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0549314" y="8055066"/>
            <a:ext cx="1048956" cy="1066775"/>
          </a:xfrm>
          <a:custGeom>
            <a:avLst/>
            <a:gdLst/>
            <a:ahLst/>
            <a:cxnLst/>
            <a:rect r="r" b="b" t="t" l="l"/>
            <a:pathLst>
              <a:path h="1066775" w="1048956">
                <a:moveTo>
                  <a:pt x="0" y="0"/>
                </a:moveTo>
                <a:lnTo>
                  <a:pt x="1048956" y="0"/>
                </a:lnTo>
                <a:lnTo>
                  <a:pt x="1048956" y="1066776"/>
                </a:lnTo>
                <a:lnTo>
                  <a:pt x="0" y="106677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53307" t="-39546" r="-36210" b="-46805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028700" y="2529126"/>
            <a:ext cx="5041821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Open Sans Bold"/>
              </a:rPr>
              <a:t>Estructura General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304106" y="7291246"/>
            <a:ext cx="5532829" cy="2325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Open Sans"/>
              </a:rPr>
              <a:t>Configuración de clúster con al menos dos servidores backend.</a:t>
            </a:r>
          </a:p>
          <a:p>
            <a:pPr algn="just">
              <a:lnSpc>
                <a:spcPts val="3079"/>
              </a:lnSpc>
            </a:pP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Open Sans"/>
              </a:rPr>
              <a:t>Uso de proxy inverso para controlar solicitudes entrantes.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304106" y="3565373"/>
            <a:ext cx="5532829" cy="3522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Open Sans"/>
              </a:rPr>
              <a:t>Establecimiento de entorno virtual con Apache y Vagrant.</a:t>
            </a:r>
          </a:p>
          <a:p>
            <a:pPr algn="just">
              <a:lnSpc>
                <a:spcPts val="3079"/>
              </a:lnSpc>
            </a:pP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Open Sans"/>
              </a:rPr>
              <a:t>Configuración de servidor Apache como balanceador de carga.</a:t>
            </a:r>
          </a:p>
          <a:p>
            <a:pPr algn="just">
              <a:lnSpc>
                <a:spcPts val="3079"/>
              </a:lnSpc>
            </a:pP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Open Sans"/>
              </a:rPr>
              <a:t>Utilización de módulos de Apache para distribución eficiente del tráfico.</a:t>
            </a:r>
          </a:p>
          <a:p>
            <a:pPr algn="just">
              <a:lnSpc>
                <a:spcPts val="3359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10624370" y="2529126"/>
            <a:ext cx="5119211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FFFFFF"/>
                </a:solidFill>
                <a:latin typeface="Open Sans Bold"/>
              </a:rPr>
              <a:t>Recursos utilizados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726471" y="4151642"/>
            <a:ext cx="5532829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Open Sans"/>
              </a:rPr>
              <a:t>Implementación en máquinas virtuales con Vagrant y VirtualBox.</a:t>
            </a:r>
          </a:p>
          <a:p>
            <a:pPr algn="just">
              <a:lnSpc>
                <a:spcPts val="3079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12062215" y="5544033"/>
            <a:ext cx="5532829" cy="15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</a:p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Open Sans"/>
              </a:rPr>
              <a:t>Uso de Bind9 para resolución DNS y enrutamiento de solicitudes al balanceador de carga.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062215" y="8104505"/>
            <a:ext cx="5532829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Open Sans"/>
              </a:rPr>
              <a:t>Pruebas de carga con Artillery para medir el rendimiento del sistema mediante la simulación de usuarios.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28700" y="668588"/>
            <a:ext cx="2277652" cy="355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8"/>
              </a:lnSpc>
              <a:spcBef>
                <a:spcPct val="0"/>
              </a:spcBef>
            </a:pPr>
            <a:r>
              <a:rPr lang="en-US" sz="2113">
                <a:solidFill>
                  <a:srgbClr val="FFFFFF"/>
                </a:solidFill>
                <a:latin typeface="Pattanakarn SemiExpanded Medium"/>
              </a:rPr>
              <a:t>Load Balancer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DAGFuk_FTJA</dc:identifier>
  <dcterms:modified xsi:type="dcterms:W3CDTF">2011-08-01T06:04:30Z</dcterms:modified>
  <cp:revision>1</cp:revision>
  <dc:title>Teleco 3 final - proxy balancer</dc:title>
</cp:coreProperties>
</file>